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34"/>
  </p:notesMasterIdLst>
  <p:sldIdLst>
    <p:sldId id="289" r:id="rId2"/>
    <p:sldId id="290" r:id="rId3"/>
    <p:sldId id="291" r:id="rId4"/>
    <p:sldId id="257" r:id="rId5"/>
    <p:sldId id="258" r:id="rId6"/>
    <p:sldId id="301" r:id="rId7"/>
    <p:sldId id="277" r:id="rId8"/>
    <p:sldId id="279" r:id="rId9"/>
    <p:sldId id="288" r:id="rId10"/>
    <p:sldId id="306" r:id="rId11"/>
    <p:sldId id="281" r:id="rId12"/>
    <p:sldId id="282" r:id="rId13"/>
    <p:sldId id="283" r:id="rId14"/>
    <p:sldId id="284" r:id="rId15"/>
    <p:sldId id="285" r:id="rId16"/>
    <p:sldId id="287" r:id="rId17"/>
    <p:sldId id="302" r:id="rId18"/>
    <p:sldId id="256" r:id="rId19"/>
    <p:sldId id="275" r:id="rId20"/>
    <p:sldId id="276" r:id="rId21"/>
    <p:sldId id="293" r:id="rId22"/>
    <p:sldId id="294" r:id="rId23"/>
    <p:sldId id="295" r:id="rId24"/>
    <p:sldId id="296" r:id="rId25"/>
    <p:sldId id="303" r:id="rId26"/>
    <p:sldId id="298" r:id="rId27"/>
    <p:sldId id="304" r:id="rId28"/>
    <p:sldId id="305" r:id="rId29"/>
    <p:sldId id="280" r:id="rId30"/>
    <p:sldId id="265" r:id="rId31"/>
    <p:sldId id="269" r:id="rId32"/>
    <p:sldId id="30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10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D7C8B-D601-4030-858B-72D2836B89B8}" type="datetimeFigureOut">
              <a:rPr lang="en-US" smtClean="0"/>
              <a:pPr/>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59671-8274-4658-A43E-98414070892F}" type="slidenum">
              <a:rPr lang="en-US" smtClean="0"/>
              <a:pPr/>
              <a:t>‹#›</a:t>
            </a:fld>
            <a:endParaRPr lang="en-US"/>
          </a:p>
        </p:txBody>
      </p:sp>
    </p:spTree>
    <p:extLst>
      <p:ext uri="{BB962C8B-B14F-4D97-AF65-F5344CB8AC3E}">
        <p14:creationId xmlns="" xmlns:p14="http://schemas.microsoft.com/office/powerpoint/2010/main" val="65903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74E0D18-0834-4635-8C44-5C15D9A70C61}"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8CE5B1E1-DB71-4AA4-AD50-31DDB14D7D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4E0D18-0834-4635-8C44-5C15D9A70C61}"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4E0D18-0834-4635-8C44-5C15D9A70C61}"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74E0D18-0834-4635-8C44-5C15D9A70C61}"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74E0D18-0834-4635-8C44-5C15D9A70C61}"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4E0D18-0834-4635-8C44-5C15D9A70C61}"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5B1E1-DB71-4AA4-AD50-31DDB14D7D4B}"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D74E0D18-0834-4635-8C44-5C15D9A70C61}" type="datetimeFigureOut">
              <a:rPr lang="en-US" smtClean="0"/>
              <a:pPr/>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5B1E1-DB71-4AA4-AD50-31DDB14D7D4B}"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D74E0D18-0834-4635-8C44-5C15D9A70C61}" type="datetimeFigureOut">
              <a:rPr lang="en-US" smtClean="0"/>
              <a:pPr/>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74E0D18-0834-4635-8C44-5C15D9A70C61}" type="datetimeFigureOut">
              <a:rPr lang="en-US" smtClean="0"/>
              <a:pPr/>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5B1E1-DB71-4AA4-AD50-31DDB14D7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4E0D18-0834-4635-8C44-5C15D9A70C61}"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5B1E1-DB71-4AA4-AD50-31DDB14D7D4B}"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4E0D18-0834-4635-8C44-5C15D9A70C61}"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5B1E1-DB71-4AA4-AD50-31DDB14D7D4B}"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74E0D18-0834-4635-8C44-5C15D9A70C61}" type="datetimeFigureOut">
              <a:rPr lang="en-US" smtClean="0"/>
              <a:pPr/>
              <a:t>9/13/2016</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CE5B1E1-DB71-4AA4-AD50-31DDB14D7D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station.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readingeggs.com/" TargetMode="External"/><Relationship Id="rId2" Type="http://schemas.openxmlformats.org/officeDocument/2006/relationships/hyperlink" Target="http://www.studyisland.com/" TargetMode="External"/><Relationship Id="rId1" Type="http://schemas.openxmlformats.org/officeDocument/2006/relationships/slideLayout" Target="../slideLayouts/slideLayout2.xml"/><Relationship Id="rId6" Type="http://schemas.openxmlformats.org/officeDocument/2006/relationships/hyperlink" Target="http://www.ncpublicschools.org/accountability/testing/releasedforms" TargetMode="External"/><Relationship Id="rId5" Type="http://schemas.openxmlformats.org/officeDocument/2006/relationships/hyperlink" Target="https://www.engageny.org/resource/new-york-state-common-core-sample-questions" TargetMode="External"/><Relationship Id="rId4" Type="http://schemas.openxmlformats.org/officeDocument/2006/relationships/hyperlink" Target="http://www.readworks.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pearsonrealize.com/community/home"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mrmaffesoli.com/students/index.html" TargetMode="External"/><Relationship Id="rId2" Type="http://schemas.openxmlformats.org/officeDocument/2006/relationships/hyperlink" Target="http://www.mathworksheetsland.com/3/" TargetMode="External"/><Relationship Id="rId1" Type="http://schemas.openxmlformats.org/officeDocument/2006/relationships/slideLayout" Target="../slideLayouts/slideLayout6.xml"/><Relationship Id="rId6" Type="http://schemas.openxmlformats.org/officeDocument/2006/relationships/hyperlink" Target="https://learnzillion.com/math" TargetMode="External"/><Relationship Id="rId5" Type="http://schemas.openxmlformats.org/officeDocument/2006/relationships/hyperlink" Target="https://www.mobymax.com/signin" TargetMode="External"/><Relationship Id="rId4" Type="http://schemas.openxmlformats.org/officeDocument/2006/relationships/hyperlink" Target="https://www.ixl.com/math/"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curtist@pitt.k12.nc.us" TargetMode="External"/><Relationship Id="rId13" Type="http://schemas.openxmlformats.org/officeDocument/2006/relationships/hyperlink" Target="mailto:ricciaj@pitt.k12.nc.us" TargetMode="External"/><Relationship Id="rId3" Type="http://schemas.openxmlformats.org/officeDocument/2006/relationships/hyperlink" Target="mailto:letchwk@pitt.k12.nc.us" TargetMode="External"/><Relationship Id="rId7" Type="http://schemas.openxmlformats.org/officeDocument/2006/relationships/hyperlink" Target="mailto:connera1@pitt.k12.nc.us" TargetMode="External"/><Relationship Id="rId12" Type="http://schemas.openxmlformats.org/officeDocument/2006/relationships/hyperlink" Target="mailto:gradym@pitt.k12.nc.us" TargetMode="External"/><Relationship Id="rId2" Type="http://schemas.openxmlformats.org/officeDocument/2006/relationships/hyperlink" Target="mailto:huberj@pitt.k12.nc.us" TargetMode="External"/><Relationship Id="rId1" Type="http://schemas.openxmlformats.org/officeDocument/2006/relationships/slideLayout" Target="../slideLayouts/slideLayout2.xml"/><Relationship Id="rId6" Type="http://schemas.openxmlformats.org/officeDocument/2006/relationships/hyperlink" Target="mailto:vanschr@pitt.k12.nc.us" TargetMode="External"/><Relationship Id="rId11" Type="http://schemas.openxmlformats.org/officeDocument/2006/relationships/hyperlink" Target="mailto:ryfiakb@pitt.k12.nc.us" TargetMode="External"/><Relationship Id="rId5" Type="http://schemas.openxmlformats.org/officeDocument/2006/relationships/hyperlink" Target="mailto:smithk6@pitt.k12.nc.us" TargetMode="External"/><Relationship Id="rId10" Type="http://schemas.openxmlformats.org/officeDocument/2006/relationships/hyperlink" Target="mailto:cooperd@pitt.k12.nc.us" TargetMode="External"/><Relationship Id="rId4" Type="http://schemas.openxmlformats.org/officeDocument/2006/relationships/hyperlink" Target="mailto:spaind@pitt.k12.nc.us" TargetMode="External"/><Relationship Id="rId9" Type="http://schemas.openxmlformats.org/officeDocument/2006/relationships/hyperlink" Target="mailto:rawla@pitt.k12.nc.us" TargetMode="External"/><Relationship Id="rId14" Type="http://schemas.openxmlformats.org/officeDocument/2006/relationships/hyperlink" Target="mailto:lancasa@pitt.k12.nc.u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spreadsheets/d/1u3PisxjqIyTKYuWOlqt6BGw0QD533fqsv3bHhhVqsbY/ed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vebinders.com/play/play?id=13269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Reading/TRC%20Common%20Core%20Question%20Stem%20(1).pdf" TargetMode="External"/><Relationship Id="rId2" Type="http://schemas.openxmlformats.org/officeDocument/2006/relationships/hyperlink" Target="file:///\\DH-FS1\TEACHERS\ConnerA1\Parent%20Letters\Question%20Stems\TRC%20Common%20Core%20Question%20Stem.pdf" TargetMode="External"/><Relationship Id="rId1" Type="http://schemas.openxmlformats.org/officeDocument/2006/relationships/slideLayout" Target="../slideLayouts/slideLayout2.xml"/><Relationship Id="rId6" Type="http://schemas.openxmlformats.org/officeDocument/2006/relationships/hyperlink" Target="file:///\\Dh-fs1\teachers\ConnerA1\Back%20to%20School\Curriculum%20Night\comprehension_bookmarks__3_.pdf" TargetMode="External"/><Relationship Id="rId5" Type="http://schemas.openxmlformats.org/officeDocument/2006/relationships/hyperlink" Target="../Reading/Comprehension%20Bookmarks%20(3).pdf" TargetMode="External"/><Relationship Id="rId4" Type="http://schemas.openxmlformats.org/officeDocument/2006/relationships/hyperlink" Target="file:///\\DH-FS1\TEACHERS\ConnerA1\Parent%20Letters\Question%20Stems\Higher%20Level%20Thinking%20Question%20Examples%20for%20Parent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2057400"/>
            <a:ext cx="4953000" cy="1524000"/>
          </a:xfrm>
        </p:spPr>
        <p:txBody>
          <a:bodyPr>
            <a:normAutofit fontScale="90000"/>
          </a:bodyPr>
          <a:lstStyle/>
          <a:p>
            <a:pPr algn="ctr"/>
            <a:r>
              <a:rPr lang="en-US" dirty="0"/>
              <a:t/>
            </a:r>
            <a:br>
              <a:rPr lang="en-US" dirty="0"/>
            </a:br>
            <a:r>
              <a:rPr lang="en-US" sz="4900" dirty="0" smtClean="0"/>
              <a:t>Third Grade Reading curriculum night</a:t>
            </a:r>
            <a:r>
              <a:rPr lang="en-US" dirty="0"/>
              <a:t/>
            </a:r>
            <a:br>
              <a:rPr lang="en-US" dirty="0"/>
            </a:br>
            <a:endParaRPr lang="en-US" dirty="0"/>
          </a:p>
        </p:txBody>
      </p:sp>
      <p:sp>
        <p:nvSpPr>
          <p:cNvPr id="3" name="Subtitle 2"/>
          <p:cNvSpPr>
            <a:spLocks noGrp="1"/>
          </p:cNvSpPr>
          <p:nvPr>
            <p:ph type="subTitle" idx="1"/>
          </p:nvPr>
        </p:nvSpPr>
        <p:spPr>
          <a:xfrm>
            <a:off x="4114800" y="3200400"/>
            <a:ext cx="3886200" cy="1825625"/>
          </a:xfrm>
        </p:spPr>
        <p:txBody>
          <a:bodyPr/>
          <a:lstStyle/>
          <a:p>
            <a:pPr algn="ctr"/>
            <a:r>
              <a:rPr lang="en-US" dirty="0" smtClean="0"/>
              <a:t>Thursday, September 15th</a:t>
            </a:r>
            <a:endParaRPr lang="en-US" dirty="0"/>
          </a:p>
        </p:txBody>
      </p:sp>
      <p:pic>
        <p:nvPicPr>
          <p:cNvPr id="1028" name="Picture 4" descr="http://www.montgomeryschoolsmd.org/uploadedImages/schools/greenwoodes/gallery/gato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1371600"/>
            <a:ext cx="2133600" cy="186993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0" y="3886200"/>
            <a:ext cx="9144000" cy="1323439"/>
          </a:xfrm>
          <a:prstGeom prst="rect">
            <a:avLst/>
          </a:prstGeom>
          <a:noFill/>
        </p:spPr>
        <p:txBody>
          <a:bodyPr wrap="square" rtlCol="0">
            <a:spAutoFit/>
          </a:bodyPr>
          <a:lstStyle/>
          <a:p>
            <a:pPr algn="ctr"/>
            <a:r>
              <a:rPr lang="en-US" sz="4000" dirty="0" smtClean="0"/>
              <a:t>Please sign in under your child’s </a:t>
            </a:r>
          </a:p>
          <a:p>
            <a:pPr algn="ctr"/>
            <a:r>
              <a:rPr lang="en-US" sz="4000" dirty="0" smtClean="0"/>
              <a:t>homeroom </a:t>
            </a:r>
            <a:r>
              <a:rPr lang="en-US" sz="4000" dirty="0" smtClean="0"/>
              <a:t>teacher on back media counter.</a:t>
            </a:r>
            <a:endParaRPr lang="en-US" sz="4000" dirty="0"/>
          </a:p>
        </p:txBody>
      </p:sp>
    </p:spTree>
    <p:extLst>
      <p:ext uri="{BB962C8B-B14F-4D97-AF65-F5344CB8AC3E}">
        <p14:creationId xmlns="" xmlns:p14="http://schemas.microsoft.com/office/powerpoint/2010/main" val="90313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pPr algn="ctr"/>
            <a:r>
              <a:rPr lang="en-US" dirty="0" smtClean="0"/>
              <a:t>Writing portfolios</a:t>
            </a:r>
            <a:endParaRPr lang="en-US" dirty="0"/>
          </a:p>
        </p:txBody>
      </p:sp>
      <p:sp>
        <p:nvSpPr>
          <p:cNvPr id="3" name="Content Placeholder 2"/>
          <p:cNvSpPr>
            <a:spLocks noGrp="1"/>
          </p:cNvSpPr>
          <p:nvPr>
            <p:ph idx="1"/>
          </p:nvPr>
        </p:nvSpPr>
        <p:spPr>
          <a:xfrm>
            <a:off x="685800" y="1219201"/>
            <a:ext cx="7772400" cy="4419600"/>
          </a:xfrm>
        </p:spPr>
        <p:txBody>
          <a:bodyPr>
            <a:normAutofit fontScale="92500" lnSpcReduction="10000"/>
          </a:bodyPr>
          <a:lstStyle/>
          <a:p>
            <a:r>
              <a:rPr lang="en-US" sz="2400" dirty="0" smtClean="0"/>
              <a:t>Narrative ( total of two )</a:t>
            </a:r>
          </a:p>
          <a:p>
            <a:pPr lvl="1"/>
            <a:r>
              <a:rPr lang="en-US" sz="2000" dirty="0" smtClean="0"/>
              <a:t>Write narratives to develop real or imagined experiences or events using effective techniques, well-chosen details and well-structured event sequences.</a:t>
            </a:r>
          </a:p>
          <a:p>
            <a:r>
              <a:rPr lang="en-US" sz="2400" dirty="0" smtClean="0"/>
              <a:t>Informative/Explanatory or Argument ( total of two )</a:t>
            </a:r>
          </a:p>
          <a:p>
            <a:pPr lvl="1"/>
            <a:r>
              <a:rPr lang="en-US" sz="2000" dirty="0" smtClean="0"/>
              <a:t>Write to examine and convey complex ideas and information clearly and accurately through the effective selection, organization, and analysis of content. </a:t>
            </a:r>
            <a:r>
              <a:rPr lang="en-US" sz="2000" b="1" u="sng" dirty="0" smtClean="0"/>
              <a:t>OR</a:t>
            </a:r>
            <a:r>
              <a:rPr lang="en-US" sz="2000" dirty="0" smtClean="0"/>
              <a:t> Write to support claims </a:t>
            </a:r>
            <a:r>
              <a:rPr lang="en-US" sz="2000" dirty="0" smtClean="0"/>
              <a:t> </a:t>
            </a:r>
            <a:r>
              <a:rPr lang="en-US" sz="2000" dirty="0" smtClean="0"/>
              <a:t>using valid reasoning and relevant evidence.</a:t>
            </a:r>
            <a:endParaRPr lang="en-US" sz="2000" dirty="0" smtClean="0"/>
          </a:p>
          <a:p>
            <a:r>
              <a:rPr lang="en-US" sz="2400" dirty="0" smtClean="0"/>
              <a:t>Response to Text ( one submitted for portfolio)</a:t>
            </a:r>
          </a:p>
          <a:p>
            <a:pPr lvl="1"/>
            <a:r>
              <a:rPr lang="en-US" sz="2000" dirty="0" smtClean="0"/>
              <a:t>Respond to text to examine different parts of a book or poem.</a:t>
            </a:r>
          </a:p>
          <a:p>
            <a:r>
              <a:rPr lang="en-US" sz="2400" dirty="0" smtClean="0"/>
              <a:t>Several Short Response writings tied to ELA, Math, Science and SS standards.</a:t>
            </a:r>
          </a:p>
        </p:txBody>
      </p:sp>
      <p:sp>
        <p:nvSpPr>
          <p:cNvPr id="4" name="TextBox 3"/>
          <p:cNvSpPr txBox="1"/>
          <p:nvPr/>
        </p:nvSpPr>
        <p:spPr>
          <a:xfrm>
            <a:off x="7848600" y="5486400"/>
            <a:ext cx="763351" cy="369332"/>
          </a:xfrm>
          <a:prstGeom prst="rect">
            <a:avLst/>
          </a:prstGeom>
          <a:noFill/>
        </p:spPr>
        <p:txBody>
          <a:bodyPr wrap="none" rtlCol="0">
            <a:spAutoFit/>
          </a:bodyPr>
          <a:lstStyle/>
          <a:p>
            <a:r>
              <a:rPr lang="en-US" dirty="0" smtClean="0"/>
              <a:t>Grady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pPr algn="ctr"/>
            <a:r>
              <a:rPr lang="en-US" sz="3000" dirty="0" smtClean="0"/>
              <a:t>1</a:t>
            </a:r>
            <a:r>
              <a:rPr lang="en-US" sz="3000" baseline="30000" dirty="0" smtClean="0"/>
              <a:t>st</a:t>
            </a:r>
            <a:r>
              <a:rPr lang="en-US" sz="3000" dirty="0" smtClean="0"/>
              <a:t> Nine weeks standards :</a:t>
            </a:r>
            <a:endParaRPr lang="en-US" sz="3000" dirty="0"/>
          </a:p>
        </p:txBody>
      </p:sp>
      <p:sp>
        <p:nvSpPr>
          <p:cNvPr id="3" name="Content Placeholder 2"/>
          <p:cNvSpPr>
            <a:spLocks noGrp="1"/>
          </p:cNvSpPr>
          <p:nvPr>
            <p:ph idx="1"/>
          </p:nvPr>
        </p:nvSpPr>
        <p:spPr>
          <a:xfrm>
            <a:off x="304800" y="1371600"/>
            <a:ext cx="8534400" cy="4724399"/>
          </a:xfrm>
        </p:spPr>
        <p:txBody>
          <a:bodyPr>
            <a:noAutofit/>
          </a:bodyPr>
          <a:lstStyle/>
          <a:p>
            <a:r>
              <a:rPr lang="en-US" sz="2400" dirty="0" smtClean="0"/>
              <a:t>Read with fluency and accuracy all GENRES</a:t>
            </a:r>
          </a:p>
          <a:p>
            <a:r>
              <a:rPr lang="en-US" sz="2400" dirty="0" smtClean="0"/>
              <a:t>ASK and ANSWER questions by referring to the text</a:t>
            </a:r>
          </a:p>
          <a:p>
            <a:r>
              <a:rPr lang="en-US" sz="2400" dirty="0" smtClean="0"/>
              <a:t>Refer to parts of stories, dramas, and poems when writing or speaking about a text, using terms such as CHAPTER, SCENE, and STANZA; describe how each part builds on the next</a:t>
            </a:r>
          </a:p>
          <a:p>
            <a:r>
              <a:rPr lang="en-US" sz="2400" dirty="0" smtClean="0"/>
              <a:t>Use TEXT FEATURES and SEARCH tools to locate information</a:t>
            </a:r>
          </a:p>
          <a:p>
            <a:r>
              <a:rPr lang="en-US" sz="2400" dirty="0" smtClean="0"/>
              <a:t>Use information gained from ILLUSTRATIONS and the WORDS to demonstrate understanding of the text (5 Ws and How)</a:t>
            </a:r>
          </a:p>
          <a:p>
            <a:r>
              <a:rPr lang="en-US" sz="2400" dirty="0" smtClean="0"/>
              <a:t>Determine or clarify meaning of MULTIPLE MEANING WORDS</a:t>
            </a:r>
          </a:p>
        </p:txBody>
      </p:sp>
      <p:sp>
        <p:nvSpPr>
          <p:cNvPr id="4" name="TextBox 3"/>
          <p:cNvSpPr txBox="1"/>
          <p:nvPr/>
        </p:nvSpPr>
        <p:spPr>
          <a:xfrm>
            <a:off x="7696200" y="5867400"/>
            <a:ext cx="742511" cy="369332"/>
          </a:xfrm>
          <a:prstGeom prst="rect">
            <a:avLst/>
          </a:prstGeom>
          <a:noFill/>
        </p:spPr>
        <p:txBody>
          <a:bodyPr wrap="none" rtlCol="0">
            <a:spAutoFit/>
          </a:bodyPr>
          <a:lstStyle/>
          <a:p>
            <a:r>
              <a:rPr lang="en-US" dirty="0" err="1" smtClean="0"/>
              <a:t>Ryfiak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a:t>
            </a:r>
            <a:r>
              <a:rPr lang="en-US" baseline="30000" dirty="0" smtClean="0"/>
              <a:t>nd</a:t>
            </a:r>
            <a:r>
              <a:rPr lang="en-US" dirty="0" smtClean="0"/>
              <a:t> nine weeks standards:</a:t>
            </a:r>
            <a:endParaRPr lang="en-US" dirty="0"/>
          </a:p>
        </p:txBody>
      </p:sp>
      <p:sp>
        <p:nvSpPr>
          <p:cNvPr id="3" name="Content Placeholder 2"/>
          <p:cNvSpPr>
            <a:spLocks noGrp="1"/>
          </p:cNvSpPr>
          <p:nvPr>
            <p:ph idx="1"/>
          </p:nvPr>
        </p:nvSpPr>
        <p:spPr>
          <a:xfrm>
            <a:off x="304800" y="1143000"/>
            <a:ext cx="8534400" cy="4191001"/>
          </a:xfrm>
        </p:spPr>
        <p:txBody>
          <a:bodyPr>
            <a:noAutofit/>
          </a:bodyPr>
          <a:lstStyle/>
          <a:p>
            <a:r>
              <a:rPr lang="en-US" sz="2200" dirty="0" smtClean="0"/>
              <a:t>Describe CHARACTERS in a story and explain how their actions contribute to the SEQUENCE OF EVENTS</a:t>
            </a:r>
          </a:p>
          <a:p>
            <a:r>
              <a:rPr lang="en-US" sz="2200" dirty="0" smtClean="0"/>
              <a:t> Determine the meaning of words and phrases as they are used in a text, distinguish between LITERAL and NONLITERAL language</a:t>
            </a:r>
          </a:p>
          <a:p>
            <a:r>
              <a:rPr lang="en-US" sz="2200" dirty="0" smtClean="0"/>
              <a:t>MAIN IDEA and SUPPORTING DETAILS</a:t>
            </a:r>
          </a:p>
          <a:p>
            <a:r>
              <a:rPr lang="en-US" sz="2200" dirty="0" smtClean="0"/>
              <a:t>COMPARE and CONTRAST the most important key details presented in two texts on the same topic</a:t>
            </a:r>
          </a:p>
          <a:p>
            <a:r>
              <a:rPr lang="en-US" sz="2200" dirty="0" smtClean="0"/>
              <a:t>Determine the meaning of GENERAL ACADEMIC and DOMAIN-SPECIFIC words and phrases in a text relevant to grade subject areas</a:t>
            </a:r>
          </a:p>
          <a:p>
            <a:r>
              <a:rPr lang="en-US" sz="2200" dirty="0" smtClean="0"/>
              <a:t>Demonstrate understanding of FIGURATIVE LANGUAGE, word relationships and nuances in word meanings</a:t>
            </a:r>
            <a:endParaRPr lang="en-US" sz="2200" dirty="0"/>
          </a:p>
        </p:txBody>
      </p:sp>
      <p:sp>
        <p:nvSpPr>
          <p:cNvPr id="4" name="TextBox 3"/>
          <p:cNvSpPr txBox="1"/>
          <p:nvPr/>
        </p:nvSpPr>
        <p:spPr>
          <a:xfrm>
            <a:off x="7924800" y="5715000"/>
            <a:ext cx="742511" cy="369332"/>
          </a:xfrm>
          <a:prstGeom prst="rect">
            <a:avLst/>
          </a:prstGeom>
          <a:noFill/>
        </p:spPr>
        <p:txBody>
          <a:bodyPr wrap="none" rtlCol="0">
            <a:spAutoFit/>
          </a:bodyPr>
          <a:lstStyle/>
          <a:p>
            <a:r>
              <a:rPr lang="en-US" dirty="0" err="1" smtClean="0"/>
              <a:t>Ryfiak</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a:t>
            </a:r>
            <a:r>
              <a:rPr lang="en-US" baseline="30000" dirty="0" smtClean="0"/>
              <a:t>rd</a:t>
            </a:r>
            <a:r>
              <a:rPr lang="en-US" dirty="0" smtClean="0"/>
              <a:t> nine weeks standards:</a:t>
            </a:r>
            <a:endParaRPr lang="en-US" dirty="0"/>
          </a:p>
        </p:txBody>
      </p:sp>
      <p:sp>
        <p:nvSpPr>
          <p:cNvPr id="3" name="Content Placeholder 2"/>
          <p:cNvSpPr>
            <a:spLocks noGrp="1"/>
          </p:cNvSpPr>
          <p:nvPr>
            <p:ph idx="1"/>
          </p:nvPr>
        </p:nvSpPr>
        <p:spPr>
          <a:xfrm>
            <a:off x="304800" y="1600201"/>
            <a:ext cx="8610600" cy="3733800"/>
          </a:xfrm>
        </p:spPr>
        <p:txBody>
          <a:bodyPr>
            <a:noAutofit/>
          </a:bodyPr>
          <a:lstStyle/>
          <a:p>
            <a:r>
              <a:rPr lang="en-US" sz="2200" dirty="0" smtClean="0"/>
              <a:t>RECOUNT STORIES including fables, folktales, and myths from diverse cultures; determine the CENTRAL MESSAGE, LESSON, or MORAL and explain how it is conveyed through key details in the text</a:t>
            </a:r>
          </a:p>
          <a:p>
            <a:r>
              <a:rPr lang="en-US" sz="2200" dirty="0" smtClean="0"/>
              <a:t>Distinguish their own POINT OF VIEW from that of the narrator or those of the characters</a:t>
            </a:r>
          </a:p>
          <a:p>
            <a:r>
              <a:rPr lang="en-US" sz="2200" dirty="0" smtClean="0"/>
              <a:t>Describe the relationship between a series of historical events, scientific ideas or concepts, or steps in technical procedures in a text, using language that pertains to TIME, SEQUENCE OF EVENTS, and CAUSE/EFFECT</a:t>
            </a:r>
          </a:p>
          <a:p>
            <a:r>
              <a:rPr lang="en-US" sz="2200" dirty="0" smtClean="0"/>
              <a:t>Determine or clarify the meaning of MULTIPLE MEANING WORDS</a:t>
            </a:r>
            <a:endParaRPr lang="en-US" sz="2200" dirty="0"/>
          </a:p>
        </p:txBody>
      </p:sp>
      <p:sp>
        <p:nvSpPr>
          <p:cNvPr id="5" name="TextBox 4"/>
          <p:cNvSpPr txBox="1"/>
          <p:nvPr/>
        </p:nvSpPr>
        <p:spPr>
          <a:xfrm>
            <a:off x="7924800" y="5715000"/>
            <a:ext cx="775982" cy="369332"/>
          </a:xfrm>
          <a:prstGeom prst="rect">
            <a:avLst/>
          </a:prstGeom>
          <a:noFill/>
        </p:spPr>
        <p:txBody>
          <a:bodyPr wrap="none" rtlCol="0">
            <a:spAutoFit/>
          </a:bodyPr>
          <a:lstStyle/>
          <a:p>
            <a:r>
              <a:rPr lang="en-US" dirty="0" smtClean="0"/>
              <a:t>Curtis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pPr algn="ctr"/>
            <a:r>
              <a:rPr lang="en-US" dirty="0" smtClean="0"/>
              <a:t>4</a:t>
            </a:r>
            <a:r>
              <a:rPr lang="en-US" baseline="30000" dirty="0" smtClean="0"/>
              <a:t>th</a:t>
            </a:r>
            <a:r>
              <a:rPr lang="en-US" dirty="0" smtClean="0"/>
              <a:t> nine weeks standards:</a:t>
            </a:r>
            <a:endParaRPr lang="en-US" dirty="0"/>
          </a:p>
        </p:txBody>
      </p:sp>
      <p:sp>
        <p:nvSpPr>
          <p:cNvPr id="3" name="Content Placeholder 2"/>
          <p:cNvSpPr>
            <a:spLocks noGrp="1"/>
          </p:cNvSpPr>
          <p:nvPr>
            <p:ph idx="1"/>
          </p:nvPr>
        </p:nvSpPr>
        <p:spPr>
          <a:xfrm>
            <a:off x="304800" y="1143000"/>
            <a:ext cx="8534400" cy="4191001"/>
          </a:xfrm>
        </p:spPr>
        <p:txBody>
          <a:bodyPr>
            <a:noAutofit/>
          </a:bodyPr>
          <a:lstStyle/>
          <a:p>
            <a:r>
              <a:rPr lang="en-US" sz="2200" dirty="0" smtClean="0"/>
              <a:t>COMPARE and CONTRAST the THEMES, SETTINGS, and PLOTS of stories written by the same author</a:t>
            </a:r>
          </a:p>
          <a:p>
            <a:r>
              <a:rPr lang="en-US" sz="2200" dirty="0" smtClean="0"/>
              <a:t>Describe LOGICAL CONNECTION between particular sentences and paragraphs in a text </a:t>
            </a:r>
          </a:p>
          <a:p>
            <a:r>
              <a:rPr lang="en-US" sz="2200" dirty="0" smtClean="0"/>
              <a:t>**YEAR END GOAL:</a:t>
            </a:r>
          </a:p>
          <a:p>
            <a:pPr lvl="1"/>
            <a:r>
              <a:rPr lang="en-US" sz="2200" dirty="0" smtClean="0"/>
              <a:t>READ and COMPREHEND literature including stories, dramas, and poetry, at the high end of the grades 2-3 test complexity band independently and proficiently</a:t>
            </a:r>
          </a:p>
          <a:p>
            <a:pPr lvl="1"/>
            <a:r>
              <a:rPr lang="en-US" sz="2200" dirty="0" smtClean="0"/>
              <a:t>READ and COMPREHEND information texts, including history/social studies, science, and the technical texts, at the high end of the grades 2-3 text complexity band independently and proficiently</a:t>
            </a:r>
            <a:endParaRPr lang="en-US" sz="2200" dirty="0"/>
          </a:p>
        </p:txBody>
      </p:sp>
      <p:sp>
        <p:nvSpPr>
          <p:cNvPr id="5" name="TextBox 4"/>
          <p:cNvSpPr txBox="1"/>
          <p:nvPr/>
        </p:nvSpPr>
        <p:spPr>
          <a:xfrm>
            <a:off x="7924800" y="5715000"/>
            <a:ext cx="775982" cy="369332"/>
          </a:xfrm>
          <a:prstGeom prst="rect">
            <a:avLst/>
          </a:prstGeom>
          <a:noFill/>
        </p:spPr>
        <p:txBody>
          <a:bodyPr wrap="none" rtlCol="0">
            <a:spAutoFit/>
          </a:bodyPr>
          <a:lstStyle/>
          <a:p>
            <a:r>
              <a:rPr lang="en-US" dirty="0" smtClean="0"/>
              <a:t>Curtis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Study island and </a:t>
            </a:r>
            <a:r>
              <a:rPr lang="en-US" dirty="0" err="1" smtClean="0"/>
              <a:t>istation</a:t>
            </a:r>
            <a:r>
              <a:rPr lang="en-US" dirty="0" smtClean="0"/>
              <a:t>:</a:t>
            </a:r>
            <a:endParaRPr lang="en-US" dirty="0"/>
          </a:p>
        </p:txBody>
      </p:sp>
      <p:pic>
        <p:nvPicPr>
          <p:cNvPr id="4" name="Picture 2">
            <a:hlinkClick r:id="rId2"/>
          </p:cNvPr>
          <p:cNvPicPr>
            <a:picLocks noChangeAspect="1" noChangeArrowheads="1"/>
          </p:cNvPicPr>
          <p:nvPr/>
        </p:nvPicPr>
        <p:blipFill>
          <a:blip r:embed="rId3" cstate="print"/>
          <a:srcRect/>
          <a:stretch>
            <a:fillRect/>
          </a:stretch>
        </p:blipFill>
        <p:spPr bwMode="auto">
          <a:xfrm>
            <a:off x="2362200" y="1447800"/>
            <a:ext cx="4343400" cy="3490709"/>
          </a:xfrm>
          <a:prstGeom prst="rect">
            <a:avLst/>
          </a:prstGeom>
          <a:noFill/>
          <a:ln w="9525">
            <a:noFill/>
            <a:miter lim="800000"/>
            <a:headEnd/>
            <a:tailEnd/>
          </a:ln>
        </p:spPr>
      </p:pic>
      <p:sp>
        <p:nvSpPr>
          <p:cNvPr id="6" name="TextBox 5"/>
          <p:cNvSpPr txBox="1"/>
          <p:nvPr/>
        </p:nvSpPr>
        <p:spPr>
          <a:xfrm>
            <a:off x="8153400" y="5562600"/>
            <a:ext cx="780150" cy="369332"/>
          </a:xfrm>
          <a:prstGeom prst="rect">
            <a:avLst/>
          </a:prstGeom>
          <a:noFill/>
        </p:spPr>
        <p:txBody>
          <a:bodyPr wrap="none" rtlCol="0">
            <a:spAutoFit/>
          </a:bodyPr>
          <a:lstStyle/>
          <a:p>
            <a:r>
              <a:rPr lang="en-US" dirty="0" smtClean="0"/>
              <a:t>SPAIN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792162"/>
          </a:xfrm>
        </p:spPr>
        <p:txBody>
          <a:bodyPr/>
          <a:lstStyle/>
          <a:p>
            <a:pPr algn="ctr"/>
            <a:r>
              <a:rPr lang="en-US" dirty="0" smtClean="0"/>
              <a:t>Helpful </a:t>
            </a:r>
            <a:r>
              <a:rPr lang="en-US" dirty="0" smtClean="0"/>
              <a:t>ELA </a:t>
            </a:r>
            <a:r>
              <a:rPr lang="en-US" dirty="0" smtClean="0"/>
              <a:t>Websites</a:t>
            </a:r>
            <a:r>
              <a:rPr lang="en-US" dirty="0" smtClean="0"/>
              <a:t>:</a:t>
            </a:r>
            <a:endParaRPr lang="en-US" dirty="0"/>
          </a:p>
        </p:txBody>
      </p:sp>
      <p:sp>
        <p:nvSpPr>
          <p:cNvPr id="5" name="Content Placeholder 4"/>
          <p:cNvSpPr>
            <a:spLocks noGrp="1"/>
          </p:cNvSpPr>
          <p:nvPr>
            <p:ph idx="1"/>
          </p:nvPr>
        </p:nvSpPr>
        <p:spPr>
          <a:xfrm>
            <a:off x="381000" y="1066801"/>
            <a:ext cx="8534400" cy="4724400"/>
          </a:xfrm>
        </p:spPr>
        <p:txBody>
          <a:bodyPr>
            <a:normAutofit fontScale="92500" lnSpcReduction="10000"/>
          </a:bodyPr>
          <a:lstStyle/>
          <a:p>
            <a:r>
              <a:rPr lang="en-US" sz="2600" dirty="0" smtClean="0">
                <a:hlinkClick r:id="rId2"/>
              </a:rPr>
              <a:t>www.istation.com</a:t>
            </a:r>
          </a:p>
          <a:p>
            <a:pPr>
              <a:buNone/>
            </a:pPr>
            <a:endParaRPr lang="en-US" sz="2600" dirty="0" smtClean="0">
              <a:hlinkClick r:id="rId2"/>
            </a:endParaRPr>
          </a:p>
          <a:p>
            <a:r>
              <a:rPr lang="en-US" sz="2600" dirty="0" smtClean="0">
                <a:hlinkClick r:id="rId2"/>
              </a:rPr>
              <a:t>www.studyisland.com</a:t>
            </a:r>
            <a:endParaRPr lang="en-US" sz="2600" dirty="0" smtClean="0"/>
          </a:p>
          <a:p>
            <a:pPr>
              <a:buNone/>
            </a:pPr>
            <a:endParaRPr lang="en-US" sz="2600" dirty="0" smtClean="0"/>
          </a:p>
          <a:p>
            <a:r>
              <a:rPr lang="en-US" sz="2600" dirty="0" smtClean="0">
                <a:hlinkClick r:id="rId3"/>
              </a:rPr>
              <a:t>www.readingeggs.com</a:t>
            </a:r>
            <a:endParaRPr lang="en-US" sz="2600" dirty="0" smtClean="0"/>
          </a:p>
          <a:p>
            <a:pPr>
              <a:buNone/>
            </a:pPr>
            <a:endParaRPr lang="en-US" sz="2600" dirty="0" smtClean="0"/>
          </a:p>
          <a:p>
            <a:r>
              <a:rPr lang="en-US" sz="2600" dirty="0" smtClean="0">
                <a:hlinkClick r:id="rId4"/>
              </a:rPr>
              <a:t>www.readworks.org</a:t>
            </a:r>
            <a:r>
              <a:rPr lang="en-US" sz="2600" dirty="0" smtClean="0"/>
              <a:t/>
            </a:r>
            <a:br>
              <a:rPr lang="en-US" sz="2600" dirty="0" smtClean="0"/>
            </a:br>
            <a:endParaRPr lang="en-US" sz="2600" dirty="0" smtClean="0"/>
          </a:p>
          <a:p>
            <a:r>
              <a:rPr lang="fr-FR" sz="2600" dirty="0" smtClean="0">
                <a:hlinkClick r:id="rId5"/>
              </a:rPr>
              <a:t>NYC Common </a:t>
            </a:r>
            <a:r>
              <a:rPr lang="fr-FR" sz="2600" dirty="0" err="1" smtClean="0">
                <a:hlinkClick r:id="rId5"/>
              </a:rPr>
              <a:t>Core</a:t>
            </a:r>
            <a:r>
              <a:rPr lang="fr-FR" sz="2600" dirty="0" smtClean="0">
                <a:hlinkClick r:id="rId5"/>
              </a:rPr>
              <a:t> EOG </a:t>
            </a:r>
            <a:r>
              <a:rPr lang="fr-FR" sz="2600" dirty="0" err="1" smtClean="0">
                <a:hlinkClick r:id="rId5"/>
              </a:rPr>
              <a:t>Sample</a:t>
            </a:r>
            <a:r>
              <a:rPr lang="fr-FR" sz="2600" dirty="0" smtClean="0">
                <a:hlinkClick r:id="rId5"/>
              </a:rPr>
              <a:t> Questions</a:t>
            </a:r>
            <a:endParaRPr lang="en-US" sz="2600" dirty="0" smtClean="0"/>
          </a:p>
          <a:p>
            <a:endParaRPr lang="en-US" sz="2600" dirty="0" smtClean="0">
              <a:hlinkClick r:id="rId6"/>
            </a:endParaRPr>
          </a:p>
          <a:p>
            <a:r>
              <a:rPr lang="en-US" sz="2600" dirty="0" smtClean="0">
                <a:hlinkClick r:id="rId6"/>
              </a:rPr>
              <a:t>NC Released Tests</a:t>
            </a:r>
            <a:endParaRPr lang="en-US" sz="2600" dirty="0" smtClean="0"/>
          </a:p>
          <a:p>
            <a:endParaRPr lang="en-US" sz="3800" dirty="0" smtClean="0"/>
          </a:p>
          <a:p>
            <a:endParaRPr lang="en-US" dirty="0"/>
          </a:p>
        </p:txBody>
      </p:sp>
      <p:sp>
        <p:nvSpPr>
          <p:cNvPr id="4" name="TextBox 3"/>
          <p:cNvSpPr txBox="1"/>
          <p:nvPr/>
        </p:nvSpPr>
        <p:spPr>
          <a:xfrm>
            <a:off x="8153400" y="5562600"/>
            <a:ext cx="780150" cy="369332"/>
          </a:xfrm>
          <a:prstGeom prst="rect">
            <a:avLst/>
          </a:prstGeom>
          <a:noFill/>
        </p:spPr>
        <p:txBody>
          <a:bodyPr wrap="none" rtlCol="0">
            <a:spAutoFit/>
          </a:bodyPr>
          <a:lstStyle/>
          <a:p>
            <a:r>
              <a:rPr lang="en-US" dirty="0" smtClean="0"/>
              <a:t>SPAIN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52601"/>
            <a:ext cx="7772400" cy="3243262"/>
          </a:xfrm>
        </p:spPr>
        <p:txBody>
          <a:bodyPr/>
          <a:lstStyle/>
          <a:p>
            <a:pPr algn="ctr"/>
            <a:r>
              <a:rPr lang="en-US" dirty="0" smtClean="0"/>
              <a:t>ELA Questions???</a:t>
            </a:r>
            <a:endParaRPr lang="en-US" dirty="0"/>
          </a:p>
        </p:txBody>
      </p:sp>
      <p:sp>
        <p:nvSpPr>
          <p:cNvPr id="3" name="TextBox 2"/>
          <p:cNvSpPr txBox="1"/>
          <p:nvPr/>
        </p:nvSpPr>
        <p:spPr>
          <a:xfrm>
            <a:off x="7848600" y="4724400"/>
            <a:ext cx="978922" cy="369332"/>
          </a:xfrm>
          <a:prstGeom prst="rect">
            <a:avLst/>
          </a:prstGeom>
          <a:noFill/>
        </p:spPr>
        <p:txBody>
          <a:bodyPr wrap="none" rtlCol="0">
            <a:spAutoFit/>
          </a:bodyPr>
          <a:lstStyle/>
          <a:p>
            <a:r>
              <a:rPr lang="en-US" dirty="0" smtClean="0"/>
              <a:t>SPAIN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2057400"/>
            <a:ext cx="4953000" cy="1524000"/>
          </a:xfrm>
        </p:spPr>
        <p:txBody>
          <a:bodyPr>
            <a:normAutofit fontScale="90000"/>
          </a:bodyPr>
          <a:lstStyle/>
          <a:p>
            <a:pPr algn="ctr"/>
            <a:r>
              <a:rPr lang="en-US" dirty="0"/>
              <a:t/>
            </a:r>
            <a:br>
              <a:rPr lang="en-US" dirty="0"/>
            </a:br>
            <a:r>
              <a:rPr lang="en-US" sz="4900" dirty="0" smtClean="0"/>
              <a:t>Third Grade Math curriculum night</a:t>
            </a:r>
            <a:r>
              <a:rPr lang="en-US" dirty="0"/>
              <a:t/>
            </a:r>
            <a:br>
              <a:rPr lang="en-US" dirty="0"/>
            </a:br>
            <a:endParaRPr lang="en-US" dirty="0"/>
          </a:p>
        </p:txBody>
      </p:sp>
      <p:sp>
        <p:nvSpPr>
          <p:cNvPr id="3" name="Subtitle 2"/>
          <p:cNvSpPr>
            <a:spLocks noGrp="1"/>
          </p:cNvSpPr>
          <p:nvPr>
            <p:ph type="subTitle" idx="1"/>
          </p:nvPr>
        </p:nvSpPr>
        <p:spPr>
          <a:xfrm>
            <a:off x="4191000" y="3124200"/>
            <a:ext cx="3886200" cy="1825625"/>
          </a:xfrm>
        </p:spPr>
        <p:txBody>
          <a:bodyPr/>
          <a:lstStyle/>
          <a:p>
            <a:pPr algn="ctr"/>
            <a:r>
              <a:rPr lang="en-US" dirty="0" smtClean="0"/>
              <a:t>Thursday, September 15th</a:t>
            </a:r>
            <a:endParaRPr lang="en-US" dirty="0"/>
          </a:p>
        </p:txBody>
      </p:sp>
      <p:pic>
        <p:nvPicPr>
          <p:cNvPr id="1028" name="Picture 4" descr="http://www.montgomeryschoolsmd.org/uploadedImages/schools/greenwoodes/gallery/gato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1371600"/>
            <a:ext cx="2133600" cy="18699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0313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Autofit/>
          </a:bodyPr>
          <a:lstStyle/>
          <a:p>
            <a:r>
              <a:rPr lang="en-US" sz="3600" dirty="0" smtClean="0"/>
              <a:t>Hold all questions until the end of the session. </a:t>
            </a:r>
          </a:p>
          <a:p>
            <a:r>
              <a:rPr lang="en-US" sz="3600" dirty="0" smtClean="0"/>
              <a:t>There are index cards on each table. Feel free to write any questions you have on one or simply use them to take notes.</a:t>
            </a:r>
            <a:endParaRPr lang="en-US" sz="3600" dirty="0"/>
          </a:p>
        </p:txBody>
      </p:sp>
      <p:sp>
        <p:nvSpPr>
          <p:cNvPr id="4" name="TextBox 3"/>
          <p:cNvSpPr txBox="1"/>
          <p:nvPr/>
        </p:nvSpPr>
        <p:spPr>
          <a:xfrm>
            <a:off x="7848600" y="5562600"/>
            <a:ext cx="901209" cy="369332"/>
          </a:xfrm>
          <a:prstGeom prst="rect">
            <a:avLst/>
          </a:prstGeom>
          <a:noFill/>
        </p:spPr>
        <p:txBody>
          <a:bodyPr wrap="none" rtlCol="0">
            <a:spAutoFit/>
          </a:bodyPr>
          <a:lstStyle/>
          <a:p>
            <a:r>
              <a:rPr lang="en-US" dirty="0" smtClean="0"/>
              <a:t>HUBER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Autofit/>
          </a:bodyPr>
          <a:lstStyle/>
          <a:p>
            <a:r>
              <a:rPr lang="en-US" sz="3600" dirty="0" smtClean="0"/>
              <a:t>Hold all questions until the end of the session. </a:t>
            </a:r>
          </a:p>
          <a:p>
            <a:r>
              <a:rPr lang="en-US" sz="3600" dirty="0" smtClean="0"/>
              <a:t>There are index cards on each table. Feel free to write any questions you have on one </a:t>
            </a:r>
            <a:r>
              <a:rPr lang="en-US" sz="3600" b="1" u="sng" dirty="0" smtClean="0"/>
              <a:t>or</a:t>
            </a:r>
            <a:r>
              <a:rPr lang="en-US" sz="3600" dirty="0" smtClean="0"/>
              <a:t> simply use them to take notes.</a:t>
            </a:r>
            <a:endParaRPr lang="en-US" sz="3600" dirty="0"/>
          </a:p>
        </p:txBody>
      </p:sp>
      <p:sp>
        <p:nvSpPr>
          <p:cNvPr id="5" name="TextBox 4"/>
          <p:cNvSpPr txBox="1"/>
          <p:nvPr/>
        </p:nvSpPr>
        <p:spPr>
          <a:xfrm>
            <a:off x="7696200" y="5562600"/>
            <a:ext cx="1163460" cy="369332"/>
          </a:xfrm>
          <a:prstGeom prst="rect">
            <a:avLst/>
          </a:prstGeom>
          <a:noFill/>
        </p:spPr>
        <p:txBody>
          <a:bodyPr wrap="none" rtlCol="0">
            <a:spAutoFit/>
          </a:bodyPr>
          <a:lstStyle/>
          <a:p>
            <a:r>
              <a:rPr lang="en-US" dirty="0" smtClean="0"/>
              <a:t>S. Williams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838200" y="1295400"/>
            <a:ext cx="7772400" cy="4343399"/>
          </a:xfrm>
        </p:spPr>
        <p:txBody>
          <a:bodyPr>
            <a:normAutofit/>
          </a:bodyPr>
          <a:lstStyle/>
          <a:p>
            <a:pPr marL="68580" indent="0" algn="ctr">
              <a:buNone/>
            </a:pPr>
            <a:r>
              <a:rPr lang="en-US" sz="3200" dirty="0" smtClean="0"/>
              <a:t>3</a:t>
            </a:r>
            <a:r>
              <a:rPr lang="en-US" sz="3200" baseline="30000" dirty="0" smtClean="0"/>
              <a:t>rd</a:t>
            </a:r>
            <a:r>
              <a:rPr lang="en-US" sz="3200" dirty="0" smtClean="0"/>
              <a:t> Grade Teachers Presenting Math Curriculum Night:</a:t>
            </a:r>
          </a:p>
          <a:p>
            <a:pPr marL="68580" indent="0">
              <a:buNone/>
            </a:pPr>
            <a:r>
              <a:rPr lang="en-US" sz="3200" dirty="0"/>
              <a:t>	</a:t>
            </a:r>
            <a:endParaRPr lang="en-US" sz="3200" dirty="0" smtClean="0"/>
          </a:p>
          <a:p>
            <a:pPr marL="68580" indent="0">
              <a:buNone/>
            </a:pPr>
            <a:r>
              <a:rPr lang="en-US" sz="3200" dirty="0" smtClean="0"/>
              <a:t>Rachel  van </a:t>
            </a:r>
            <a:r>
              <a:rPr lang="en-US" sz="3200" dirty="0" err="1" smtClean="0"/>
              <a:t>Schagen</a:t>
            </a:r>
            <a:r>
              <a:rPr lang="en-US" sz="3200" dirty="0" smtClean="0"/>
              <a:t>		Ashley Conner</a:t>
            </a:r>
            <a:endParaRPr lang="en-US" sz="3200" dirty="0" smtClean="0"/>
          </a:p>
          <a:p>
            <a:pPr marL="68580" indent="0">
              <a:buNone/>
            </a:pPr>
            <a:r>
              <a:rPr lang="en-US" sz="3200" dirty="0" smtClean="0"/>
              <a:t>Justin </a:t>
            </a:r>
            <a:r>
              <a:rPr lang="en-US" sz="3200" dirty="0" smtClean="0"/>
              <a:t>Huber			Janet </a:t>
            </a:r>
            <a:r>
              <a:rPr lang="en-US" sz="3200" dirty="0" err="1" smtClean="0"/>
              <a:t>Ricciarelli</a:t>
            </a:r>
            <a:endParaRPr lang="en-US" sz="3200" dirty="0" smtClean="0"/>
          </a:p>
          <a:p>
            <a:pPr marL="68580" indent="0">
              <a:buNone/>
            </a:pPr>
            <a:r>
              <a:rPr lang="en-US" sz="3200" dirty="0" smtClean="0"/>
              <a:t>Beth </a:t>
            </a:r>
            <a:r>
              <a:rPr lang="en-US" sz="3200" dirty="0" smtClean="0"/>
              <a:t>Smith			Amy </a:t>
            </a:r>
            <a:r>
              <a:rPr lang="en-US" sz="3200" dirty="0" err="1" smtClean="0"/>
              <a:t>Rawl</a:t>
            </a:r>
            <a:endParaRPr lang="en-US" sz="2800" dirty="0" smtClean="0"/>
          </a:p>
          <a:p>
            <a:pPr marL="68580" indent="0">
              <a:buNone/>
            </a:pPr>
            <a:endParaRPr lang="en-US" dirty="0"/>
          </a:p>
        </p:txBody>
      </p:sp>
      <p:sp>
        <p:nvSpPr>
          <p:cNvPr id="4" name="TextBox 3"/>
          <p:cNvSpPr txBox="1"/>
          <p:nvPr/>
        </p:nvSpPr>
        <p:spPr>
          <a:xfrm>
            <a:off x="7848600" y="5562600"/>
            <a:ext cx="901209" cy="369332"/>
          </a:xfrm>
          <a:prstGeom prst="rect">
            <a:avLst/>
          </a:prstGeom>
          <a:noFill/>
        </p:spPr>
        <p:txBody>
          <a:bodyPr wrap="none" rtlCol="0">
            <a:spAutoFit/>
          </a:bodyPr>
          <a:lstStyle/>
          <a:p>
            <a:r>
              <a:rPr lang="en-US" dirty="0" smtClean="0"/>
              <a:t>HUBER</a:t>
            </a:r>
            <a:endParaRPr lang="en-US" dirty="0"/>
          </a:p>
        </p:txBody>
      </p:sp>
    </p:spTree>
    <p:extLst>
      <p:ext uri="{BB962C8B-B14F-4D97-AF65-F5344CB8AC3E}">
        <p14:creationId xmlns="" xmlns:p14="http://schemas.microsoft.com/office/powerpoint/2010/main" val="382006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74638"/>
            <a:ext cx="7772400" cy="868362"/>
          </a:xfrm>
        </p:spPr>
        <p:txBody>
          <a:bodyPr/>
          <a:lstStyle/>
          <a:p>
            <a:pPr algn="ctr"/>
            <a:r>
              <a:rPr lang="en-US" dirty="0" smtClean="0"/>
              <a:t>Math Curriculum</a:t>
            </a:r>
            <a:endParaRPr lang="en-US" dirty="0"/>
          </a:p>
        </p:txBody>
      </p:sp>
      <p:sp>
        <p:nvSpPr>
          <p:cNvPr id="5" name="Rectangle 4"/>
          <p:cNvSpPr/>
          <p:nvPr/>
        </p:nvSpPr>
        <p:spPr>
          <a:xfrm>
            <a:off x="304800" y="1143000"/>
            <a:ext cx="5334000" cy="4401205"/>
          </a:xfrm>
          <a:prstGeom prst="rect">
            <a:avLst/>
          </a:prstGeom>
        </p:spPr>
        <p:txBody>
          <a:bodyPr wrap="square">
            <a:spAutoFit/>
          </a:bodyPr>
          <a:lstStyle/>
          <a:p>
            <a:r>
              <a:rPr lang="en-US" sz="2800" u="sng" dirty="0" smtClean="0"/>
              <a:t>1st 9 Weeks: </a:t>
            </a:r>
          </a:p>
          <a:p>
            <a:r>
              <a:rPr lang="en-US" sz="2800" dirty="0" smtClean="0"/>
              <a:t>Place Value</a:t>
            </a:r>
          </a:p>
          <a:p>
            <a:r>
              <a:rPr lang="en-US" sz="2800" dirty="0" smtClean="0"/>
              <a:t>Rounding</a:t>
            </a:r>
          </a:p>
          <a:p>
            <a:r>
              <a:rPr lang="en-US" sz="2800" dirty="0" smtClean="0"/>
              <a:t>Estimating</a:t>
            </a:r>
          </a:p>
          <a:p>
            <a:r>
              <a:rPr lang="en-US" sz="2800" dirty="0" smtClean="0"/>
              <a:t>Addition</a:t>
            </a:r>
          </a:p>
          <a:p>
            <a:r>
              <a:rPr lang="en-US" sz="2800" dirty="0" smtClean="0"/>
              <a:t>Subtraction</a:t>
            </a:r>
          </a:p>
          <a:p>
            <a:r>
              <a:rPr lang="en-US" sz="2800" dirty="0" smtClean="0"/>
              <a:t>Start Multiplication</a:t>
            </a:r>
          </a:p>
          <a:p>
            <a:r>
              <a:rPr lang="en-US" sz="2800" dirty="0" smtClean="0"/>
              <a:t>Two-Step Word Problems (+ -)</a:t>
            </a:r>
          </a:p>
          <a:p>
            <a:r>
              <a:rPr lang="en-US" sz="2800" dirty="0" smtClean="0"/>
              <a:t>Patterns</a:t>
            </a:r>
          </a:p>
          <a:p>
            <a:endParaRPr lang="en-US" sz="2800" b="1" dirty="0" smtClean="0"/>
          </a:p>
        </p:txBody>
      </p:sp>
      <p:sp>
        <p:nvSpPr>
          <p:cNvPr id="6" name="Rectangle 5"/>
          <p:cNvSpPr/>
          <p:nvPr/>
        </p:nvSpPr>
        <p:spPr>
          <a:xfrm>
            <a:off x="5181600" y="1219200"/>
            <a:ext cx="3962400" cy="3539430"/>
          </a:xfrm>
          <a:prstGeom prst="rect">
            <a:avLst/>
          </a:prstGeom>
        </p:spPr>
        <p:txBody>
          <a:bodyPr wrap="square">
            <a:spAutoFit/>
          </a:bodyPr>
          <a:lstStyle/>
          <a:p>
            <a:r>
              <a:rPr lang="en-US" sz="2800" u="sng" dirty="0" smtClean="0"/>
              <a:t>2</a:t>
            </a:r>
            <a:r>
              <a:rPr lang="en-US" sz="2800" u="sng" baseline="30000" dirty="0" smtClean="0"/>
              <a:t>nd</a:t>
            </a:r>
            <a:r>
              <a:rPr lang="en-US" sz="2800" u="sng" dirty="0" smtClean="0"/>
              <a:t> 9 Weeks: </a:t>
            </a:r>
          </a:p>
          <a:p>
            <a:r>
              <a:rPr lang="en-US" sz="2800" dirty="0" smtClean="0"/>
              <a:t>Continue Multiplication</a:t>
            </a:r>
          </a:p>
          <a:p>
            <a:r>
              <a:rPr lang="en-US" sz="2800" dirty="0" smtClean="0"/>
              <a:t>Division</a:t>
            </a:r>
          </a:p>
          <a:p>
            <a:r>
              <a:rPr lang="en-US" sz="2800" dirty="0" smtClean="0"/>
              <a:t>Operation Properties</a:t>
            </a:r>
          </a:p>
          <a:p>
            <a:r>
              <a:rPr lang="en-US" sz="2800" dirty="0" smtClean="0"/>
              <a:t>Two-Step Word Problems using all 4 operations</a:t>
            </a:r>
          </a:p>
          <a:p>
            <a:endParaRPr lang="en-US" sz="2800" dirty="0" smtClean="0"/>
          </a:p>
          <a:p>
            <a:endParaRPr lang="en-US" sz="2800" b="1" dirty="0" smtClean="0"/>
          </a:p>
        </p:txBody>
      </p:sp>
      <p:sp>
        <p:nvSpPr>
          <p:cNvPr id="7" name="TextBox 6"/>
          <p:cNvSpPr txBox="1"/>
          <p:nvPr/>
        </p:nvSpPr>
        <p:spPr>
          <a:xfrm>
            <a:off x="7772400" y="5105400"/>
            <a:ext cx="901209" cy="369332"/>
          </a:xfrm>
          <a:prstGeom prst="rect">
            <a:avLst/>
          </a:prstGeom>
          <a:noFill/>
        </p:spPr>
        <p:txBody>
          <a:bodyPr wrap="none" rtlCol="0">
            <a:spAutoFit/>
          </a:bodyPr>
          <a:lstStyle/>
          <a:p>
            <a:r>
              <a:rPr lang="en-US" dirty="0" smtClean="0"/>
              <a:t>HUBER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74638"/>
            <a:ext cx="7772400" cy="868362"/>
          </a:xfrm>
        </p:spPr>
        <p:txBody>
          <a:bodyPr/>
          <a:lstStyle/>
          <a:p>
            <a:pPr algn="ctr"/>
            <a:r>
              <a:rPr lang="en-US" dirty="0" smtClean="0"/>
              <a:t>Math Curriculum</a:t>
            </a:r>
            <a:endParaRPr lang="en-US" dirty="0"/>
          </a:p>
        </p:txBody>
      </p:sp>
      <p:sp>
        <p:nvSpPr>
          <p:cNvPr id="5" name="Rectangle 4"/>
          <p:cNvSpPr/>
          <p:nvPr/>
        </p:nvSpPr>
        <p:spPr>
          <a:xfrm>
            <a:off x="304800" y="1143000"/>
            <a:ext cx="4343400" cy="3539430"/>
          </a:xfrm>
          <a:prstGeom prst="rect">
            <a:avLst/>
          </a:prstGeom>
        </p:spPr>
        <p:txBody>
          <a:bodyPr wrap="square">
            <a:spAutoFit/>
          </a:bodyPr>
          <a:lstStyle/>
          <a:p>
            <a:r>
              <a:rPr lang="en-US" sz="2800" u="sng" dirty="0" smtClean="0"/>
              <a:t>3rd 9 Weeks: </a:t>
            </a:r>
          </a:p>
          <a:p>
            <a:r>
              <a:rPr lang="en-US" sz="2800" dirty="0" smtClean="0"/>
              <a:t>Fractions</a:t>
            </a:r>
          </a:p>
          <a:p>
            <a:r>
              <a:rPr lang="en-US" sz="2800" dirty="0" smtClean="0"/>
              <a:t>Telling Time</a:t>
            </a:r>
          </a:p>
          <a:p>
            <a:r>
              <a:rPr lang="en-US" sz="2800" dirty="0" smtClean="0"/>
              <a:t>Area</a:t>
            </a:r>
          </a:p>
          <a:p>
            <a:r>
              <a:rPr lang="en-US" sz="2800" dirty="0" smtClean="0"/>
              <a:t>Data/Graphs</a:t>
            </a:r>
          </a:p>
          <a:p>
            <a:r>
              <a:rPr lang="en-US" sz="2800" dirty="0" smtClean="0"/>
              <a:t>Multi-Step Word Problems</a:t>
            </a:r>
          </a:p>
          <a:p>
            <a:endParaRPr lang="en-US" sz="2800" dirty="0" smtClean="0"/>
          </a:p>
          <a:p>
            <a:endParaRPr lang="en-US" sz="2800" b="1" dirty="0" smtClean="0"/>
          </a:p>
        </p:txBody>
      </p:sp>
      <p:sp>
        <p:nvSpPr>
          <p:cNvPr id="6" name="Rectangle 5"/>
          <p:cNvSpPr/>
          <p:nvPr/>
        </p:nvSpPr>
        <p:spPr>
          <a:xfrm>
            <a:off x="4876800" y="1143000"/>
            <a:ext cx="4267200" cy="3539430"/>
          </a:xfrm>
          <a:prstGeom prst="rect">
            <a:avLst/>
          </a:prstGeom>
        </p:spPr>
        <p:txBody>
          <a:bodyPr wrap="square">
            <a:spAutoFit/>
          </a:bodyPr>
          <a:lstStyle/>
          <a:p>
            <a:r>
              <a:rPr lang="en-US" sz="2800" u="sng" dirty="0" smtClean="0"/>
              <a:t>4th 9 Weeks: </a:t>
            </a:r>
          </a:p>
          <a:p>
            <a:r>
              <a:rPr lang="en-US" sz="2800" dirty="0" smtClean="0"/>
              <a:t>Metric Measurement</a:t>
            </a:r>
          </a:p>
          <a:p>
            <a:r>
              <a:rPr lang="en-US" sz="2800" dirty="0" smtClean="0"/>
              <a:t>Geometry</a:t>
            </a:r>
          </a:p>
          <a:p>
            <a:r>
              <a:rPr lang="en-US" sz="2800" dirty="0" smtClean="0"/>
              <a:t>Perimeter</a:t>
            </a:r>
          </a:p>
          <a:p>
            <a:r>
              <a:rPr lang="en-US" sz="2800" dirty="0" smtClean="0"/>
              <a:t>Multi-Step Word Problems</a:t>
            </a:r>
          </a:p>
          <a:p>
            <a:r>
              <a:rPr lang="en-US" sz="2800" dirty="0" smtClean="0"/>
              <a:t>*Review all objectives</a:t>
            </a:r>
          </a:p>
          <a:p>
            <a:endParaRPr lang="en-US" sz="2800" dirty="0" smtClean="0"/>
          </a:p>
          <a:p>
            <a:endParaRPr lang="en-US" sz="2800" b="1" dirty="0" smtClean="0"/>
          </a:p>
        </p:txBody>
      </p:sp>
      <p:sp>
        <p:nvSpPr>
          <p:cNvPr id="7" name="Rectangle 6"/>
          <p:cNvSpPr/>
          <p:nvPr/>
        </p:nvSpPr>
        <p:spPr>
          <a:xfrm>
            <a:off x="1752600" y="4114800"/>
            <a:ext cx="5791200" cy="923330"/>
          </a:xfrm>
          <a:prstGeom prst="rect">
            <a:avLst/>
          </a:prstGeom>
        </p:spPr>
        <p:txBody>
          <a:bodyPr wrap="square">
            <a:spAutoFit/>
          </a:bodyPr>
          <a:lstStyle/>
          <a:p>
            <a:r>
              <a:rPr lang="en-US" dirty="0" smtClean="0"/>
              <a:t>There is an emphasis on reading and understanding word problems.  We will work on one and two step word problems throughout all four 9-week periods.</a:t>
            </a:r>
          </a:p>
        </p:txBody>
      </p:sp>
      <p:sp>
        <p:nvSpPr>
          <p:cNvPr id="8" name="TextBox 7"/>
          <p:cNvSpPr txBox="1"/>
          <p:nvPr/>
        </p:nvSpPr>
        <p:spPr>
          <a:xfrm>
            <a:off x="7391400" y="5334000"/>
            <a:ext cx="1306768" cy="369332"/>
          </a:xfrm>
          <a:prstGeom prst="rect">
            <a:avLst/>
          </a:prstGeom>
          <a:noFill/>
        </p:spPr>
        <p:txBody>
          <a:bodyPr wrap="none" rtlCol="0">
            <a:spAutoFit/>
          </a:bodyPr>
          <a:lstStyle/>
          <a:p>
            <a:r>
              <a:rPr lang="en-US" dirty="0" smtClean="0"/>
              <a:t>van </a:t>
            </a:r>
            <a:r>
              <a:rPr lang="en-US" dirty="0" err="1" smtClean="0"/>
              <a:t>Schagen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792162"/>
          </a:xfrm>
        </p:spPr>
        <p:txBody>
          <a:bodyPr>
            <a:normAutofit/>
          </a:bodyPr>
          <a:lstStyle/>
          <a:p>
            <a:pPr algn="ctr"/>
            <a:r>
              <a:rPr lang="en-US" dirty="0" smtClean="0"/>
              <a:t>New Math Textbook</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81200" y="990600"/>
            <a:ext cx="5105400" cy="3265506"/>
          </a:xfrm>
          <a:prstGeom prst="rect">
            <a:avLst/>
          </a:prstGeom>
          <a:noFill/>
          <a:ln w="9525">
            <a:noFill/>
            <a:miter lim="800000"/>
            <a:headEnd/>
            <a:tailEnd/>
          </a:ln>
        </p:spPr>
      </p:pic>
      <p:sp>
        <p:nvSpPr>
          <p:cNvPr id="4" name="Rectangle 3"/>
          <p:cNvSpPr/>
          <p:nvPr/>
        </p:nvSpPr>
        <p:spPr>
          <a:xfrm>
            <a:off x="228600" y="5638800"/>
            <a:ext cx="5638800" cy="369332"/>
          </a:xfrm>
          <a:prstGeom prst="rect">
            <a:avLst/>
          </a:prstGeom>
        </p:spPr>
        <p:txBody>
          <a:bodyPr wrap="square">
            <a:spAutoFit/>
          </a:bodyPr>
          <a:lstStyle/>
          <a:p>
            <a:r>
              <a:rPr lang="en-US" dirty="0" smtClean="0"/>
              <a:t>https://</a:t>
            </a:r>
            <a:r>
              <a:rPr lang="en-US" dirty="0" smtClean="0">
                <a:hlinkClick r:id="rId3"/>
              </a:rPr>
              <a:t>www.pearsonrealize.com/community/home</a:t>
            </a:r>
            <a:endParaRPr lang="en-US" dirty="0"/>
          </a:p>
        </p:txBody>
      </p:sp>
      <p:sp>
        <p:nvSpPr>
          <p:cNvPr id="7" name="TextBox 6"/>
          <p:cNvSpPr txBox="1"/>
          <p:nvPr/>
        </p:nvSpPr>
        <p:spPr>
          <a:xfrm>
            <a:off x="1371600" y="4419600"/>
            <a:ext cx="6650003" cy="646331"/>
          </a:xfrm>
          <a:prstGeom prst="rect">
            <a:avLst/>
          </a:prstGeom>
          <a:noFill/>
        </p:spPr>
        <p:txBody>
          <a:bodyPr wrap="square" rtlCol="0">
            <a:spAutoFit/>
          </a:bodyPr>
          <a:lstStyle/>
          <a:p>
            <a:r>
              <a:rPr lang="en-US" dirty="0" smtClean="0"/>
              <a:t>Look out for information coming home with your students login and password to view videos, lessons and access to the book online.</a:t>
            </a:r>
            <a:endParaRPr lang="en-US" dirty="0"/>
          </a:p>
        </p:txBody>
      </p:sp>
      <p:sp>
        <p:nvSpPr>
          <p:cNvPr id="6" name="TextBox 5"/>
          <p:cNvSpPr txBox="1"/>
          <p:nvPr/>
        </p:nvSpPr>
        <p:spPr>
          <a:xfrm>
            <a:off x="7391400" y="5334000"/>
            <a:ext cx="1306768" cy="369332"/>
          </a:xfrm>
          <a:prstGeom prst="rect">
            <a:avLst/>
          </a:prstGeom>
          <a:noFill/>
        </p:spPr>
        <p:txBody>
          <a:bodyPr wrap="none" rtlCol="0">
            <a:spAutoFit/>
          </a:bodyPr>
          <a:lstStyle/>
          <a:p>
            <a:r>
              <a:rPr lang="en-US" dirty="0" smtClean="0"/>
              <a:t>van </a:t>
            </a:r>
            <a:r>
              <a:rPr lang="en-US" dirty="0" err="1" smtClean="0"/>
              <a:t>Schagen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Helpful websites</a:t>
            </a:r>
            <a:endParaRPr lang="en-US" dirty="0"/>
          </a:p>
        </p:txBody>
      </p:sp>
      <p:sp>
        <p:nvSpPr>
          <p:cNvPr id="2050" name="AutoShape 2" descr="Selected Read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1" name="Rectangle 3"/>
          <p:cNvSpPr>
            <a:spLocks noChangeArrowheads="1"/>
          </p:cNvSpPr>
          <p:nvPr/>
        </p:nvSpPr>
        <p:spPr bwMode="auto">
          <a:xfrm>
            <a:off x="304800" y="1251863"/>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Math Worksheets Land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2"/>
              </a:rPr>
              <a:t>http://www.mathworksheetsland.com/3/</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Mr.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Maffesoli</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for Students and Parents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3"/>
              </a:rPr>
              <a:t>http://www.mrmaffesoli.com/students/index.html</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IXL Math (paid</a:t>
            </a:r>
            <a:r>
              <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membership required)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hlinkClick r:id="rId4"/>
              </a:rPr>
              <a:t>https://www.ixl.com/math/</a:t>
            </a:r>
            <a:endPar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alibri" pitchFamily="34" charset="0"/>
                <a:ea typeface="Times New Roman" pitchFamily="18" charset="0"/>
                <a:cs typeface="Times New Roman" pitchFamily="18" charset="0"/>
              </a:rPr>
              <a:t>Moby Max (free membership)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hlinkClick r:id="rId5"/>
              </a:rPr>
              <a:t>https://www.mobymax.com/signin</a:t>
            </a:r>
            <a:endPar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alibri" pitchFamily="34" charset="0"/>
                <a:ea typeface="Times New Roman" pitchFamily="18" charset="0"/>
                <a:cs typeface="Times New Roman" pitchFamily="18" charset="0"/>
              </a:rPr>
              <a:t>Learn Zillion (instructional videos)</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alibri" pitchFamily="34" charset="0"/>
                <a:ea typeface="Times New Roman" pitchFamily="18" charset="0"/>
                <a:cs typeface="Times New Roman" pitchFamily="18" charset="0"/>
                <a:hlinkClick r:id="rId6"/>
              </a:rPr>
              <a:t>https://learnzillion.com/math</a:t>
            </a:r>
            <a:endParaRPr lang="en-US" sz="2400"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5" name="TextBox 4"/>
          <p:cNvSpPr txBox="1"/>
          <p:nvPr/>
        </p:nvSpPr>
        <p:spPr>
          <a:xfrm>
            <a:off x="7924800" y="5257800"/>
            <a:ext cx="712054" cy="369332"/>
          </a:xfrm>
          <a:prstGeom prst="rect">
            <a:avLst/>
          </a:prstGeom>
          <a:noFill/>
        </p:spPr>
        <p:txBody>
          <a:bodyPr wrap="none" rtlCol="0">
            <a:spAutoFit/>
          </a:bodyPr>
          <a:lstStyle/>
          <a:p>
            <a:r>
              <a:rPr lang="en-US" dirty="0" smtClean="0"/>
              <a:t>Smith</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Benchmark Testing</a:t>
            </a:r>
            <a:endParaRPr lang="en-US" dirty="0"/>
          </a:p>
        </p:txBody>
      </p:sp>
      <p:sp>
        <p:nvSpPr>
          <p:cNvPr id="3" name="Content Placeholder 2"/>
          <p:cNvSpPr>
            <a:spLocks noGrp="1"/>
          </p:cNvSpPr>
          <p:nvPr>
            <p:ph idx="1"/>
          </p:nvPr>
        </p:nvSpPr>
        <p:spPr>
          <a:xfrm>
            <a:off x="685800" y="1600200"/>
            <a:ext cx="7772400" cy="4343399"/>
          </a:xfrm>
        </p:spPr>
        <p:txBody>
          <a:bodyPr>
            <a:normAutofit/>
          </a:bodyPr>
          <a:lstStyle/>
          <a:p>
            <a:r>
              <a:rPr lang="en-US" sz="2400" dirty="0" smtClean="0"/>
              <a:t>At the end of every 9 weeks there will be a county benchmark assessment in both reading and math.</a:t>
            </a:r>
          </a:p>
          <a:p>
            <a:pPr lvl="1"/>
            <a:r>
              <a:rPr lang="en-US" sz="2000" dirty="0" smtClean="0"/>
              <a:t>First 9 weeks will test 100% what was taught that marking period.</a:t>
            </a:r>
          </a:p>
          <a:p>
            <a:pPr lvl="1"/>
            <a:r>
              <a:rPr lang="en-US" sz="2000" dirty="0" smtClean="0"/>
              <a:t>Second 9 weeks will tests 80% 2</a:t>
            </a:r>
            <a:r>
              <a:rPr lang="en-US" sz="2000" baseline="30000" dirty="0" smtClean="0"/>
              <a:t>nd</a:t>
            </a:r>
            <a:r>
              <a:rPr lang="en-US" sz="2000" dirty="0" smtClean="0"/>
              <a:t> 9 weeks objectives and 20% will come from the 1</a:t>
            </a:r>
            <a:r>
              <a:rPr lang="en-US" sz="2000" baseline="30000" dirty="0" smtClean="0"/>
              <a:t>st</a:t>
            </a:r>
            <a:r>
              <a:rPr lang="en-US" sz="2000" dirty="0" smtClean="0"/>
              <a:t> marking period objectives.</a:t>
            </a:r>
          </a:p>
          <a:p>
            <a:pPr lvl="1"/>
            <a:r>
              <a:rPr lang="en-US" sz="2000" dirty="0" smtClean="0"/>
              <a:t>Third 9 weeks will tests 80% of 3</a:t>
            </a:r>
            <a:r>
              <a:rPr lang="en-US" sz="2000" baseline="30000" dirty="0" smtClean="0"/>
              <a:t>rd</a:t>
            </a:r>
            <a:r>
              <a:rPr lang="en-US" sz="2000" dirty="0" smtClean="0"/>
              <a:t> 9 weeks objectives and 20% from 1</a:t>
            </a:r>
            <a:r>
              <a:rPr lang="en-US" sz="2000" baseline="30000" dirty="0" smtClean="0"/>
              <a:t>st</a:t>
            </a:r>
            <a:r>
              <a:rPr lang="en-US" sz="2000" dirty="0" smtClean="0"/>
              <a:t> and 2</a:t>
            </a:r>
            <a:r>
              <a:rPr lang="en-US" sz="2000" baseline="30000" dirty="0" smtClean="0"/>
              <a:t>nd</a:t>
            </a:r>
            <a:r>
              <a:rPr lang="en-US" sz="2000" dirty="0" smtClean="0"/>
              <a:t> marking periods combined.</a:t>
            </a:r>
          </a:p>
          <a:p>
            <a:pPr lvl="1"/>
            <a:r>
              <a:rPr lang="en-US" sz="2000" dirty="0" smtClean="0"/>
              <a:t>Fourth 9 weeks will be 80% of 4</a:t>
            </a:r>
            <a:r>
              <a:rPr lang="en-US" sz="2000" baseline="30000" dirty="0" smtClean="0"/>
              <a:t>th</a:t>
            </a:r>
            <a:r>
              <a:rPr lang="en-US" sz="2000" dirty="0" smtClean="0"/>
              <a:t> 9 weeks objectives and 20% from 1</a:t>
            </a:r>
            <a:r>
              <a:rPr lang="en-US" sz="2000" baseline="30000" dirty="0" smtClean="0"/>
              <a:t>st</a:t>
            </a:r>
            <a:r>
              <a:rPr lang="en-US" sz="2000" dirty="0" smtClean="0"/>
              <a:t>, 2</a:t>
            </a:r>
            <a:r>
              <a:rPr lang="en-US" sz="2000" baseline="30000" dirty="0" smtClean="0"/>
              <a:t>nd</a:t>
            </a:r>
            <a:r>
              <a:rPr lang="en-US" sz="2000" dirty="0" smtClean="0"/>
              <a:t> and 3</a:t>
            </a:r>
            <a:r>
              <a:rPr lang="en-US" sz="2000" baseline="30000" dirty="0" smtClean="0"/>
              <a:t>rd</a:t>
            </a:r>
            <a:r>
              <a:rPr lang="en-US" sz="2000" dirty="0" smtClean="0"/>
              <a:t> marking periods together.</a:t>
            </a:r>
            <a:endParaRPr lang="en-US" sz="2000" dirty="0"/>
          </a:p>
        </p:txBody>
      </p:sp>
      <p:sp>
        <p:nvSpPr>
          <p:cNvPr id="4" name="TextBox 3"/>
          <p:cNvSpPr txBox="1"/>
          <p:nvPr/>
        </p:nvSpPr>
        <p:spPr>
          <a:xfrm>
            <a:off x="7924800" y="5562600"/>
            <a:ext cx="712054" cy="369332"/>
          </a:xfrm>
          <a:prstGeom prst="rect">
            <a:avLst/>
          </a:prstGeom>
          <a:noFill/>
        </p:spPr>
        <p:txBody>
          <a:bodyPr wrap="none" rtlCol="0">
            <a:spAutoFit/>
          </a:bodyPr>
          <a:lstStyle/>
          <a:p>
            <a:r>
              <a:rPr lang="en-US" dirty="0" smtClean="0"/>
              <a:t>Smith</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Grading:</a:t>
            </a:r>
            <a:endParaRPr lang="en-US" dirty="0"/>
          </a:p>
        </p:txBody>
      </p:sp>
      <p:sp>
        <p:nvSpPr>
          <p:cNvPr id="3" name="Content Placeholder 2"/>
          <p:cNvSpPr>
            <a:spLocks noGrp="1"/>
          </p:cNvSpPr>
          <p:nvPr>
            <p:ph idx="1"/>
          </p:nvPr>
        </p:nvSpPr>
        <p:spPr>
          <a:xfrm>
            <a:off x="5029200" y="1143000"/>
            <a:ext cx="3733800" cy="2666999"/>
          </a:xfrm>
        </p:spPr>
        <p:txBody>
          <a:bodyPr>
            <a:noAutofit/>
          </a:bodyPr>
          <a:lstStyle/>
          <a:p>
            <a:pPr algn="ctr"/>
            <a:r>
              <a:rPr lang="en-US" sz="3600" dirty="0" smtClean="0"/>
              <a:t>PCS Grading scale:</a:t>
            </a:r>
          </a:p>
          <a:p>
            <a:pPr lvl="2"/>
            <a:r>
              <a:rPr lang="en-US" sz="2800" dirty="0" smtClean="0"/>
              <a:t>100-90= A</a:t>
            </a:r>
          </a:p>
          <a:p>
            <a:pPr lvl="2"/>
            <a:r>
              <a:rPr lang="en-US" sz="2800" dirty="0" smtClean="0"/>
              <a:t>80-89= B</a:t>
            </a:r>
          </a:p>
          <a:p>
            <a:pPr lvl="2"/>
            <a:r>
              <a:rPr lang="en-US" sz="2800" dirty="0" smtClean="0"/>
              <a:t>70-79= C</a:t>
            </a:r>
          </a:p>
          <a:p>
            <a:pPr lvl="2"/>
            <a:r>
              <a:rPr lang="en-US" sz="2800" dirty="0" smtClean="0"/>
              <a:t>60-69= D</a:t>
            </a:r>
          </a:p>
          <a:p>
            <a:pPr lvl="2"/>
            <a:r>
              <a:rPr lang="en-US" sz="2800" dirty="0" smtClean="0"/>
              <a:t>59-BELOW= F</a:t>
            </a:r>
            <a:endParaRPr lang="en-US" sz="2800" dirty="0"/>
          </a:p>
        </p:txBody>
      </p:sp>
      <p:sp>
        <p:nvSpPr>
          <p:cNvPr id="4" name="Content Placeholder 2"/>
          <p:cNvSpPr txBox="1">
            <a:spLocks/>
          </p:cNvSpPr>
          <p:nvPr/>
        </p:nvSpPr>
        <p:spPr>
          <a:xfrm>
            <a:off x="381000" y="1752600"/>
            <a:ext cx="4343400" cy="2666999"/>
          </a:xfrm>
          <a:prstGeom prst="rect">
            <a:avLst/>
          </a:prstGeom>
        </p:spPr>
        <p:txBody>
          <a:bodyPr vert="horz" lIns="0" tIns="45720" rIns="0" bIns="45720" rtlCol="0">
            <a:noAutofit/>
          </a:bodyPr>
          <a:lstStyle/>
          <a:p>
            <a:pPr marL="342900" marR="0" lvl="0"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3</a:t>
            </a:r>
            <a:r>
              <a:rPr kumimoji="0" lang="en-US" sz="36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grade weighting</a:t>
            </a:r>
            <a:r>
              <a:rPr kumimoji="0" lang="en-US" sz="3600" b="0" i="0" u="none" strike="noStrike" kern="1200" cap="none" spc="0" normalizeH="0" noProof="0" dirty="0" smtClean="0">
                <a:ln>
                  <a:noFill/>
                </a:ln>
                <a:solidFill>
                  <a:schemeClr val="tx1"/>
                </a:solidFill>
                <a:effectLst/>
                <a:uLnTx/>
                <a:uFillTx/>
                <a:latin typeface="+mn-lt"/>
                <a:ea typeface="+mn-ea"/>
                <a:cs typeface="+mn-cs"/>
              </a:rPr>
              <a:t> of assignments</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Tests: 40%</a:t>
            </a:r>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lang="en-US" sz="3600" dirty="0" smtClean="0"/>
              <a:t>Quizzes: 35%</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lang="en-US" sz="3600" dirty="0" err="1" smtClean="0"/>
              <a:t>Classwork</a:t>
            </a:r>
            <a:r>
              <a:rPr lang="en-US" sz="3600" dirty="0" smtClean="0"/>
              <a:t>: 25%</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7086600" y="5715000"/>
            <a:ext cx="1219200" cy="381000"/>
          </a:xfrm>
          <a:prstGeom prst="rect">
            <a:avLst/>
          </a:prstGeom>
          <a:noFill/>
        </p:spPr>
        <p:txBody>
          <a:bodyPr wrap="square" rtlCol="0">
            <a:spAutoFit/>
          </a:bodyPr>
          <a:lstStyle/>
          <a:p>
            <a:r>
              <a:rPr lang="en-US" dirty="0" err="1" smtClean="0"/>
              <a:t>Ricciarelli</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715962"/>
          </a:xfrm>
        </p:spPr>
        <p:txBody>
          <a:bodyPr/>
          <a:lstStyle/>
          <a:p>
            <a:pPr algn="ctr"/>
            <a:r>
              <a:rPr lang="en-US" dirty="0" smtClean="0"/>
              <a:t>Science objectives</a:t>
            </a:r>
            <a:endParaRPr lang="en-US" dirty="0"/>
          </a:p>
        </p:txBody>
      </p:sp>
      <p:sp>
        <p:nvSpPr>
          <p:cNvPr id="3" name="Content Placeholder 2"/>
          <p:cNvSpPr>
            <a:spLocks noGrp="1"/>
          </p:cNvSpPr>
          <p:nvPr>
            <p:ph idx="1"/>
          </p:nvPr>
        </p:nvSpPr>
        <p:spPr>
          <a:xfrm>
            <a:off x="685800" y="1143000"/>
            <a:ext cx="7772400" cy="4876799"/>
          </a:xfrm>
        </p:spPr>
        <p:txBody>
          <a:bodyPr>
            <a:normAutofit/>
          </a:bodyPr>
          <a:lstStyle/>
          <a:p>
            <a:r>
              <a:rPr lang="en-US" sz="1800" dirty="0" smtClean="0"/>
              <a:t>1</a:t>
            </a:r>
            <a:r>
              <a:rPr lang="en-US" sz="1800" baseline="30000" dirty="0" smtClean="0"/>
              <a:t>st</a:t>
            </a:r>
            <a:r>
              <a:rPr lang="en-US" sz="1800" dirty="0" smtClean="0"/>
              <a:t> Marking Period</a:t>
            </a:r>
          </a:p>
          <a:p>
            <a:pPr lvl="1"/>
            <a:r>
              <a:rPr lang="en-US" sz="1800" dirty="0" smtClean="0"/>
              <a:t>Force and Speed </a:t>
            </a:r>
          </a:p>
          <a:p>
            <a:pPr lvl="2"/>
            <a:r>
              <a:rPr lang="en-US" sz="1800" dirty="0" smtClean="0"/>
              <a:t>Infer changes in speed or direction resulting from forces acting on an object</a:t>
            </a:r>
          </a:p>
          <a:p>
            <a:pPr lvl="2"/>
            <a:r>
              <a:rPr lang="en-US" sz="1800" dirty="0" smtClean="0"/>
              <a:t>Explain the effect of Earth’s gravity on the motion of any object on or near the Earth.</a:t>
            </a:r>
          </a:p>
          <a:p>
            <a:r>
              <a:rPr lang="en-US" sz="1800" dirty="0" smtClean="0"/>
              <a:t>2</a:t>
            </a:r>
            <a:r>
              <a:rPr lang="en-US" sz="1800" baseline="30000" dirty="0" smtClean="0"/>
              <a:t>nd</a:t>
            </a:r>
            <a:r>
              <a:rPr lang="en-US" sz="1800" dirty="0" smtClean="0"/>
              <a:t> Marking Period</a:t>
            </a:r>
          </a:p>
          <a:p>
            <a:pPr lvl="1"/>
            <a:r>
              <a:rPr lang="en-US" sz="1800" dirty="0" smtClean="0"/>
              <a:t>Matter and Energy Changes</a:t>
            </a:r>
          </a:p>
          <a:p>
            <a:pPr lvl="2"/>
            <a:r>
              <a:rPr lang="en-US" sz="1800" dirty="0" smtClean="0"/>
              <a:t>Recognize that air is a substance that surrounds us, takes up space and has mass.</a:t>
            </a:r>
          </a:p>
          <a:p>
            <a:pPr lvl="2"/>
            <a:r>
              <a:rPr lang="en-US" sz="1800" dirty="0" smtClean="0"/>
              <a:t>Compare solids, liquids and gases based on their basic properties.</a:t>
            </a:r>
          </a:p>
          <a:p>
            <a:pPr lvl="2"/>
            <a:r>
              <a:rPr lang="en-US" sz="1800" dirty="0" smtClean="0"/>
              <a:t>Recognize that energy can be transferred.</a:t>
            </a:r>
            <a:endParaRPr lang="en-US" sz="1800" dirty="0"/>
          </a:p>
        </p:txBody>
      </p:sp>
      <p:sp>
        <p:nvSpPr>
          <p:cNvPr id="4" name="TextBox 3"/>
          <p:cNvSpPr txBox="1"/>
          <p:nvPr/>
        </p:nvSpPr>
        <p:spPr>
          <a:xfrm>
            <a:off x="7848600" y="5638800"/>
            <a:ext cx="907621" cy="369332"/>
          </a:xfrm>
          <a:prstGeom prst="rect">
            <a:avLst/>
          </a:prstGeom>
          <a:noFill/>
        </p:spPr>
        <p:txBody>
          <a:bodyPr wrap="none" rtlCol="0">
            <a:spAutoFit/>
          </a:bodyPr>
          <a:lstStyle/>
          <a:p>
            <a:r>
              <a:rPr lang="en-US" dirty="0" smtClean="0"/>
              <a:t>Conner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772400" cy="5638800"/>
          </a:xfrm>
        </p:spPr>
        <p:txBody>
          <a:bodyPr>
            <a:normAutofit/>
          </a:bodyPr>
          <a:lstStyle/>
          <a:p>
            <a:r>
              <a:rPr lang="en-US" sz="1800" dirty="0" smtClean="0"/>
              <a:t>3</a:t>
            </a:r>
            <a:r>
              <a:rPr lang="en-US" sz="1800" baseline="30000" dirty="0" smtClean="0"/>
              <a:t>rd</a:t>
            </a:r>
            <a:r>
              <a:rPr lang="en-US" sz="1800" dirty="0" smtClean="0"/>
              <a:t> Marking Period</a:t>
            </a:r>
          </a:p>
          <a:p>
            <a:pPr lvl="1"/>
            <a:r>
              <a:rPr lang="en-US" sz="1800" dirty="0" smtClean="0"/>
              <a:t>Human and Plants</a:t>
            </a:r>
          </a:p>
          <a:p>
            <a:pPr lvl="2"/>
            <a:r>
              <a:rPr lang="en-US" sz="1800" dirty="0" smtClean="0"/>
              <a:t>Compare the different functions of the skeletal and muscular system.</a:t>
            </a:r>
          </a:p>
          <a:p>
            <a:pPr lvl="2"/>
            <a:r>
              <a:rPr lang="en-US" sz="1800" dirty="0" smtClean="0"/>
              <a:t>Remember the functions of the parts of a plant to help it survive in the environment.</a:t>
            </a:r>
          </a:p>
          <a:p>
            <a:pPr lvl="2"/>
            <a:r>
              <a:rPr lang="en-US" sz="1800" dirty="0" smtClean="0"/>
              <a:t>Explain how environmental conditions determine how well plants survive and grow.</a:t>
            </a:r>
          </a:p>
          <a:p>
            <a:pPr lvl="2"/>
            <a:r>
              <a:rPr lang="en-US" sz="1800" dirty="0" smtClean="0"/>
              <a:t>Summarize the distinct stages of the life cycle of seed plants.</a:t>
            </a:r>
          </a:p>
          <a:p>
            <a:r>
              <a:rPr lang="en-US" sz="1800" dirty="0" smtClean="0"/>
              <a:t>4</a:t>
            </a:r>
            <a:r>
              <a:rPr lang="en-US" sz="1800" baseline="30000" dirty="0" smtClean="0"/>
              <a:t>th</a:t>
            </a:r>
            <a:r>
              <a:rPr lang="en-US" sz="1800" dirty="0" smtClean="0"/>
              <a:t> Marking Period</a:t>
            </a:r>
          </a:p>
          <a:p>
            <a:pPr lvl="1"/>
            <a:r>
              <a:rPr lang="en-US" sz="1800" dirty="0" smtClean="0"/>
              <a:t>Earth and It’s Solar System</a:t>
            </a:r>
          </a:p>
          <a:p>
            <a:pPr lvl="2"/>
            <a:r>
              <a:rPr lang="en-US" sz="1800" dirty="0" smtClean="0"/>
              <a:t>Recognize that the Earth is part of a system called the solar system that includes the Sun, planets, and many moons.</a:t>
            </a:r>
          </a:p>
          <a:p>
            <a:pPr lvl="2"/>
            <a:r>
              <a:rPr lang="en-US" sz="1800" dirty="0" smtClean="0"/>
              <a:t>Compare earth’s saltwater and freshwater features.</a:t>
            </a:r>
          </a:p>
          <a:p>
            <a:pPr lvl="2"/>
            <a:r>
              <a:rPr lang="en-US" sz="1800" dirty="0" smtClean="0"/>
              <a:t>Compare earth’s land features using models, pictures, diagrams and maps.</a:t>
            </a:r>
            <a:endParaRPr lang="en-US" sz="1800" dirty="0"/>
          </a:p>
        </p:txBody>
      </p:sp>
      <p:sp>
        <p:nvSpPr>
          <p:cNvPr id="4" name="TextBox 3"/>
          <p:cNvSpPr txBox="1"/>
          <p:nvPr/>
        </p:nvSpPr>
        <p:spPr>
          <a:xfrm>
            <a:off x="7848600" y="5638800"/>
            <a:ext cx="907621" cy="369332"/>
          </a:xfrm>
          <a:prstGeom prst="rect">
            <a:avLst/>
          </a:prstGeom>
          <a:noFill/>
        </p:spPr>
        <p:txBody>
          <a:bodyPr wrap="none" rtlCol="0">
            <a:spAutoFit/>
          </a:bodyPr>
          <a:lstStyle/>
          <a:p>
            <a:r>
              <a:rPr lang="en-US" dirty="0" smtClean="0"/>
              <a:t>Conner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rmAutofit/>
          </a:bodyPr>
          <a:lstStyle/>
          <a:p>
            <a:pPr algn="ctr"/>
            <a:r>
              <a:rPr lang="en-US" dirty="0" smtClean="0"/>
              <a:t>Homework:</a:t>
            </a:r>
            <a:endParaRPr lang="en-US" dirty="0"/>
          </a:p>
        </p:txBody>
      </p:sp>
      <p:sp>
        <p:nvSpPr>
          <p:cNvPr id="3" name="Content Placeholder 2"/>
          <p:cNvSpPr>
            <a:spLocks noGrp="1"/>
          </p:cNvSpPr>
          <p:nvPr>
            <p:ph idx="1"/>
          </p:nvPr>
        </p:nvSpPr>
        <p:spPr>
          <a:xfrm>
            <a:off x="381000" y="762000"/>
            <a:ext cx="8534400" cy="4876800"/>
          </a:xfrm>
        </p:spPr>
        <p:txBody>
          <a:bodyPr>
            <a:normAutofit fontScale="92500"/>
          </a:bodyPr>
          <a:lstStyle/>
          <a:p>
            <a:pPr marL="68580" indent="0">
              <a:buNone/>
            </a:pPr>
            <a:r>
              <a:rPr lang="en-US" sz="2800" b="1" dirty="0"/>
              <a:t>How can I help my child at home with </a:t>
            </a:r>
            <a:r>
              <a:rPr lang="en-US" sz="2800" b="1" dirty="0" smtClean="0"/>
              <a:t>homework?</a:t>
            </a:r>
          </a:p>
          <a:p>
            <a:pPr marL="68580" indent="0"/>
            <a:r>
              <a:rPr lang="en-US" sz="2800" dirty="0" smtClean="0"/>
              <a:t>Schedule a consistent time each night, if possible for completing HW.</a:t>
            </a:r>
          </a:p>
          <a:p>
            <a:pPr marL="68580" indent="0"/>
            <a:r>
              <a:rPr lang="en-US" sz="2800" dirty="0" smtClean="0"/>
              <a:t>Check planner each night and sign the bottom.</a:t>
            </a:r>
          </a:p>
          <a:p>
            <a:pPr marL="68580" indent="0"/>
            <a:r>
              <a:rPr lang="en-US" sz="2800" dirty="0" smtClean="0"/>
              <a:t>Check off homework assignments as they are completed.</a:t>
            </a:r>
          </a:p>
          <a:p>
            <a:pPr marL="68580" indent="0"/>
            <a:r>
              <a:rPr lang="en-US" sz="2800" dirty="0" smtClean="0"/>
              <a:t>Look for teacher comments in the planner.</a:t>
            </a:r>
            <a:endParaRPr lang="en-US" sz="2800" dirty="0"/>
          </a:p>
          <a:p>
            <a:pPr marL="68580" indent="0"/>
            <a:r>
              <a:rPr lang="en-US" sz="2800" dirty="0" smtClean="0"/>
              <a:t>Multiplication flash cards</a:t>
            </a:r>
          </a:p>
          <a:p>
            <a:pPr marL="68580" indent="0"/>
            <a:r>
              <a:rPr lang="en-US" sz="2800" dirty="0" smtClean="0"/>
              <a:t>Ask Read 3D book mark questions to assess understanding of AR books (link found in this presentation)</a:t>
            </a:r>
          </a:p>
          <a:p>
            <a:pPr marL="68580" indent="0"/>
            <a:r>
              <a:rPr lang="en-US" sz="2800" dirty="0" smtClean="0"/>
              <a:t>Set aside a time to read AR books each night. </a:t>
            </a:r>
          </a:p>
        </p:txBody>
      </p:sp>
      <p:sp>
        <p:nvSpPr>
          <p:cNvPr id="4" name="TextBox 3"/>
          <p:cNvSpPr txBox="1"/>
          <p:nvPr/>
        </p:nvSpPr>
        <p:spPr>
          <a:xfrm>
            <a:off x="8001000" y="5715000"/>
            <a:ext cx="631776" cy="369332"/>
          </a:xfrm>
          <a:prstGeom prst="rect">
            <a:avLst/>
          </a:prstGeom>
          <a:noFill/>
        </p:spPr>
        <p:txBody>
          <a:bodyPr wrap="none" rtlCol="0">
            <a:spAutoFit/>
          </a:bodyPr>
          <a:lstStyle/>
          <a:p>
            <a:r>
              <a:rPr lang="en-US" dirty="0" err="1" smtClean="0"/>
              <a:t>Rawl</a:t>
            </a:r>
            <a:endParaRPr lang="en-US" dirty="0"/>
          </a:p>
        </p:txBody>
      </p:sp>
    </p:spTree>
    <p:extLst>
      <p:ext uri="{BB962C8B-B14F-4D97-AF65-F5344CB8AC3E}">
        <p14:creationId xmlns="" xmlns:p14="http://schemas.microsoft.com/office/powerpoint/2010/main" val="41220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838200" y="1295400"/>
            <a:ext cx="7772400" cy="4343399"/>
          </a:xfrm>
        </p:spPr>
        <p:txBody>
          <a:bodyPr>
            <a:normAutofit/>
          </a:bodyPr>
          <a:lstStyle/>
          <a:p>
            <a:pPr marL="68580" indent="0" algn="ctr">
              <a:buNone/>
            </a:pPr>
            <a:r>
              <a:rPr lang="en-US" sz="3200" dirty="0" smtClean="0"/>
              <a:t>3</a:t>
            </a:r>
            <a:r>
              <a:rPr lang="en-US" sz="3200" baseline="30000" dirty="0" smtClean="0"/>
              <a:t>rd</a:t>
            </a:r>
            <a:r>
              <a:rPr lang="en-US" sz="3200" dirty="0" smtClean="0"/>
              <a:t> Grade Teachers Presenting ELA Curriculum Night:</a:t>
            </a:r>
          </a:p>
          <a:p>
            <a:pPr marL="68580" indent="0">
              <a:buNone/>
            </a:pPr>
            <a:r>
              <a:rPr lang="en-US" sz="3200" dirty="0"/>
              <a:t>	</a:t>
            </a:r>
            <a:endParaRPr lang="en-US" sz="3200" dirty="0" smtClean="0"/>
          </a:p>
          <a:p>
            <a:pPr marL="68580" indent="0">
              <a:buNone/>
            </a:pPr>
            <a:r>
              <a:rPr lang="en-US" sz="3200" dirty="0" smtClean="0"/>
              <a:t>Danielle </a:t>
            </a:r>
            <a:r>
              <a:rPr lang="en-US" sz="3200" dirty="0" smtClean="0"/>
              <a:t>Spain			Mollie Grady</a:t>
            </a:r>
            <a:endParaRPr lang="en-US" sz="3200" dirty="0" smtClean="0"/>
          </a:p>
          <a:p>
            <a:pPr marL="68580" indent="0">
              <a:buNone/>
            </a:pPr>
            <a:r>
              <a:rPr lang="en-US" sz="3200" dirty="0" smtClean="0"/>
              <a:t>Danielle </a:t>
            </a:r>
            <a:r>
              <a:rPr lang="en-US" sz="3200" dirty="0" smtClean="0"/>
              <a:t>Cooper		Ashley Lancaster</a:t>
            </a:r>
            <a:endParaRPr lang="en-US" sz="3200" dirty="0" smtClean="0"/>
          </a:p>
          <a:p>
            <a:pPr marL="68580" indent="0">
              <a:buNone/>
            </a:pPr>
            <a:r>
              <a:rPr lang="en-US" sz="3200" dirty="0" smtClean="0"/>
              <a:t>Bethany </a:t>
            </a:r>
            <a:r>
              <a:rPr lang="en-US" sz="3200" dirty="0" err="1" smtClean="0"/>
              <a:t>Ryfiak</a:t>
            </a:r>
            <a:r>
              <a:rPr lang="en-US" sz="3200" dirty="0" smtClean="0"/>
              <a:t>			 Taylor Curtis</a:t>
            </a:r>
            <a:endParaRPr lang="en-US" sz="3200" dirty="0" smtClean="0"/>
          </a:p>
          <a:p>
            <a:pPr marL="68580" indent="0">
              <a:buNone/>
            </a:pPr>
            <a:r>
              <a:rPr lang="en-US" sz="3200" dirty="0" smtClean="0"/>
              <a:t>Suzanne Williams</a:t>
            </a:r>
            <a:r>
              <a:rPr lang="en-US" sz="2800" dirty="0"/>
              <a:t>	</a:t>
            </a:r>
            <a:r>
              <a:rPr lang="en-US" sz="2800" dirty="0" smtClean="0"/>
              <a:t>		</a:t>
            </a:r>
            <a:endParaRPr lang="en-US" sz="2800" dirty="0" smtClean="0"/>
          </a:p>
          <a:p>
            <a:pPr marL="68580" indent="0">
              <a:buNone/>
            </a:pPr>
            <a:endParaRPr lang="en-US" dirty="0"/>
          </a:p>
        </p:txBody>
      </p:sp>
      <p:sp>
        <p:nvSpPr>
          <p:cNvPr id="4" name="TextBox 3"/>
          <p:cNvSpPr txBox="1"/>
          <p:nvPr/>
        </p:nvSpPr>
        <p:spPr>
          <a:xfrm>
            <a:off x="7696200" y="5562600"/>
            <a:ext cx="1163460" cy="369332"/>
          </a:xfrm>
          <a:prstGeom prst="rect">
            <a:avLst/>
          </a:prstGeom>
          <a:noFill/>
        </p:spPr>
        <p:txBody>
          <a:bodyPr wrap="none" rtlCol="0">
            <a:spAutoFit/>
          </a:bodyPr>
          <a:lstStyle/>
          <a:p>
            <a:r>
              <a:rPr lang="en-US" dirty="0" smtClean="0"/>
              <a:t>S. Williams</a:t>
            </a:r>
            <a:endParaRPr lang="en-US" dirty="0"/>
          </a:p>
        </p:txBody>
      </p:sp>
    </p:spTree>
    <p:extLst>
      <p:ext uri="{BB962C8B-B14F-4D97-AF65-F5344CB8AC3E}">
        <p14:creationId xmlns="" xmlns:p14="http://schemas.microsoft.com/office/powerpoint/2010/main" val="382006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839200" cy="6324600"/>
          </a:xfrm>
        </p:spPr>
        <p:txBody>
          <a:bodyPr>
            <a:normAutofit fontScale="92500" lnSpcReduction="10000"/>
          </a:bodyPr>
          <a:lstStyle/>
          <a:p>
            <a:r>
              <a:rPr lang="en-US" sz="2200" dirty="0" smtClean="0"/>
              <a:t>If you still have a question that was not answered tonight, please feel free to email or call your child’s teacher:</a:t>
            </a:r>
          </a:p>
          <a:p>
            <a:pPr lvl="1"/>
            <a:r>
              <a:rPr lang="en-US" sz="2200" dirty="0" smtClean="0"/>
              <a:t>Mr. Huber: </a:t>
            </a:r>
            <a:r>
              <a:rPr lang="en-US" sz="2200" dirty="0" smtClean="0">
                <a:hlinkClick r:id="rId2"/>
              </a:rPr>
              <a:t>huberj@pitt.k12.nc.us</a:t>
            </a:r>
            <a:endParaRPr lang="en-US" sz="2200" dirty="0" smtClean="0"/>
          </a:p>
          <a:p>
            <a:pPr lvl="1"/>
            <a:r>
              <a:rPr lang="en-US" sz="2200" dirty="0" smtClean="0"/>
              <a:t>Mrs. </a:t>
            </a:r>
            <a:r>
              <a:rPr lang="en-US" sz="2200" dirty="0" err="1" smtClean="0"/>
              <a:t>Letchworth</a:t>
            </a:r>
            <a:r>
              <a:rPr lang="en-US" sz="2200" dirty="0" smtClean="0"/>
              <a:t>: </a:t>
            </a:r>
            <a:r>
              <a:rPr lang="en-US" sz="2200" dirty="0" smtClean="0">
                <a:hlinkClick r:id="rId3"/>
              </a:rPr>
              <a:t>letchwk@pitt.k12.nc.us</a:t>
            </a:r>
            <a:endParaRPr lang="en-US" sz="2200" dirty="0" smtClean="0"/>
          </a:p>
          <a:p>
            <a:pPr lvl="1"/>
            <a:r>
              <a:rPr lang="en-US" sz="2200" dirty="0" smtClean="0"/>
              <a:t>Ms. Spain: </a:t>
            </a:r>
            <a:r>
              <a:rPr lang="en-US" sz="2200" dirty="0" smtClean="0">
                <a:hlinkClick r:id="rId4"/>
              </a:rPr>
              <a:t>spaind@pitt.k12.nc.us</a:t>
            </a:r>
            <a:endParaRPr lang="en-US" sz="2200" dirty="0" smtClean="0"/>
          </a:p>
          <a:p>
            <a:pPr lvl="1"/>
            <a:r>
              <a:rPr lang="en-US" sz="2200" dirty="0" smtClean="0"/>
              <a:t>Mrs. Smith: </a:t>
            </a:r>
            <a:r>
              <a:rPr lang="en-US" sz="2200" dirty="0" smtClean="0">
                <a:hlinkClick r:id="rId5"/>
              </a:rPr>
              <a:t>smithk6@pitt.k12.nc.us</a:t>
            </a:r>
            <a:endParaRPr lang="en-US" sz="2200" dirty="0" smtClean="0"/>
          </a:p>
          <a:p>
            <a:pPr lvl="1"/>
            <a:r>
              <a:rPr lang="en-US" sz="2200" dirty="0" smtClean="0"/>
              <a:t>Ms. van </a:t>
            </a:r>
            <a:r>
              <a:rPr lang="en-US" sz="2200" dirty="0" err="1" smtClean="0"/>
              <a:t>Schagen</a:t>
            </a:r>
            <a:r>
              <a:rPr lang="en-US" sz="2200" dirty="0" smtClean="0"/>
              <a:t>: </a:t>
            </a:r>
            <a:r>
              <a:rPr lang="en-US" sz="2200" dirty="0" smtClean="0">
                <a:hlinkClick r:id="rId6"/>
              </a:rPr>
              <a:t>vanschr@pitt.k12.nc.us</a:t>
            </a:r>
            <a:endParaRPr lang="en-US" sz="2200" dirty="0" smtClean="0"/>
          </a:p>
          <a:p>
            <a:pPr lvl="1"/>
            <a:r>
              <a:rPr lang="en-US" sz="2200" dirty="0" smtClean="0"/>
              <a:t>Mrs. Conner </a:t>
            </a:r>
            <a:r>
              <a:rPr lang="en-US" sz="2200" dirty="0" smtClean="0">
                <a:hlinkClick r:id="rId7"/>
              </a:rPr>
              <a:t>connera1@pitt.k12.nc.us</a:t>
            </a:r>
            <a:endParaRPr lang="en-US" sz="2200" dirty="0" smtClean="0"/>
          </a:p>
          <a:p>
            <a:pPr lvl="1"/>
            <a:r>
              <a:rPr lang="en-US" sz="2200" dirty="0" smtClean="0"/>
              <a:t>Mrs. Curtis  </a:t>
            </a:r>
            <a:r>
              <a:rPr lang="en-US" sz="2200" dirty="0" smtClean="0">
                <a:hlinkClick r:id="rId8"/>
              </a:rPr>
              <a:t>curtist@pitt.k12.nc.us</a:t>
            </a:r>
            <a:endParaRPr lang="en-US" sz="2200" dirty="0" smtClean="0"/>
          </a:p>
          <a:p>
            <a:pPr lvl="1"/>
            <a:r>
              <a:rPr lang="en-US" sz="2200" dirty="0" smtClean="0"/>
              <a:t>Mrs. Amy </a:t>
            </a:r>
            <a:r>
              <a:rPr lang="en-US" sz="2200" dirty="0" err="1" smtClean="0"/>
              <a:t>Rawl</a:t>
            </a:r>
            <a:r>
              <a:rPr lang="en-US" sz="2200" dirty="0" smtClean="0"/>
              <a:t> </a:t>
            </a:r>
            <a:r>
              <a:rPr lang="en-US" sz="2200" dirty="0" smtClean="0">
                <a:hlinkClick r:id="rId9"/>
              </a:rPr>
              <a:t>rawla@pitt.k12.nc.us</a:t>
            </a:r>
            <a:endParaRPr lang="en-US" sz="2200" dirty="0" smtClean="0"/>
          </a:p>
          <a:p>
            <a:pPr lvl="1"/>
            <a:r>
              <a:rPr lang="en-US" sz="2200" dirty="0" smtClean="0"/>
              <a:t>Ms. Danielle Cooper </a:t>
            </a:r>
            <a:r>
              <a:rPr lang="en-US" sz="2200" dirty="0" smtClean="0">
                <a:hlinkClick r:id="rId10"/>
              </a:rPr>
              <a:t>cooperd@pitt.k12.nc.us</a:t>
            </a:r>
            <a:endParaRPr lang="en-US" sz="2200" dirty="0" smtClean="0"/>
          </a:p>
          <a:p>
            <a:pPr lvl="1"/>
            <a:r>
              <a:rPr lang="en-US" sz="2200" dirty="0" smtClean="0"/>
              <a:t>Ms. Bethany </a:t>
            </a:r>
            <a:r>
              <a:rPr lang="en-US" sz="2200" dirty="0" err="1" smtClean="0"/>
              <a:t>Ryfiak</a:t>
            </a:r>
            <a:r>
              <a:rPr lang="en-US" sz="2200" dirty="0" smtClean="0"/>
              <a:t> </a:t>
            </a:r>
            <a:r>
              <a:rPr lang="en-US" sz="2200" dirty="0" smtClean="0">
                <a:hlinkClick r:id="rId11"/>
              </a:rPr>
              <a:t>ryfiakb@pitt.k12.nc.us</a:t>
            </a:r>
            <a:endParaRPr lang="en-US" sz="2200" dirty="0" smtClean="0"/>
          </a:p>
          <a:p>
            <a:pPr lvl="1"/>
            <a:r>
              <a:rPr lang="en-US" sz="2200" dirty="0" smtClean="0"/>
              <a:t>Ms. Mollie Grady </a:t>
            </a:r>
            <a:r>
              <a:rPr lang="en-US" sz="2200" dirty="0" smtClean="0">
                <a:hlinkClick r:id="rId12"/>
              </a:rPr>
              <a:t>gradym@pitt.k12.nc.us</a:t>
            </a:r>
            <a:endParaRPr lang="en-US" sz="2200" dirty="0" smtClean="0"/>
          </a:p>
          <a:p>
            <a:pPr lvl="1"/>
            <a:r>
              <a:rPr lang="en-US" sz="2200" dirty="0" smtClean="0"/>
              <a:t>Mrs. Janet </a:t>
            </a:r>
            <a:r>
              <a:rPr lang="en-US" sz="2200" dirty="0" err="1" smtClean="0"/>
              <a:t>Ricciarelli</a:t>
            </a:r>
            <a:r>
              <a:rPr lang="en-US" sz="2200" dirty="0" smtClean="0"/>
              <a:t> </a:t>
            </a:r>
            <a:r>
              <a:rPr lang="en-US" sz="2200" dirty="0" smtClean="0">
                <a:hlinkClick r:id="rId13"/>
              </a:rPr>
              <a:t>ricciaj@pitt.k12.nc.us</a:t>
            </a:r>
            <a:endParaRPr lang="en-US" sz="2200" dirty="0" smtClean="0"/>
          </a:p>
          <a:p>
            <a:pPr lvl="1"/>
            <a:r>
              <a:rPr lang="en-US" sz="2200" dirty="0" smtClean="0"/>
              <a:t>Ms. Ashley Lancaster </a:t>
            </a:r>
            <a:r>
              <a:rPr lang="en-US" sz="2200" dirty="0" smtClean="0">
                <a:hlinkClick r:id="rId14"/>
              </a:rPr>
              <a:t>lancasa@pitt.k12.nc.us</a:t>
            </a:r>
            <a:endParaRPr lang="en-US" sz="2200" dirty="0" smtClean="0"/>
          </a:p>
          <a:p>
            <a:pPr lvl="1"/>
            <a:endParaRPr lang="en-US" sz="2200" dirty="0" smtClean="0"/>
          </a:p>
          <a:p>
            <a:pPr lvl="1">
              <a:buNone/>
            </a:pPr>
            <a:r>
              <a:rPr lang="en-US" sz="2200" dirty="0" smtClean="0">
                <a:solidFill>
                  <a:srgbClr val="002060"/>
                </a:solidFill>
              </a:rPr>
              <a:t>Wintergreen Intermediate: (252) 355-2411</a:t>
            </a:r>
          </a:p>
        </p:txBody>
      </p:sp>
      <p:sp>
        <p:nvSpPr>
          <p:cNvPr id="4" name="TextBox 3"/>
          <p:cNvSpPr txBox="1"/>
          <p:nvPr/>
        </p:nvSpPr>
        <p:spPr>
          <a:xfrm>
            <a:off x="8001000" y="5715000"/>
            <a:ext cx="631776" cy="369332"/>
          </a:xfrm>
          <a:prstGeom prst="rect">
            <a:avLst/>
          </a:prstGeom>
          <a:noFill/>
        </p:spPr>
        <p:txBody>
          <a:bodyPr wrap="none" rtlCol="0">
            <a:spAutoFit/>
          </a:bodyPr>
          <a:lstStyle/>
          <a:p>
            <a:r>
              <a:rPr lang="en-US" dirty="0" err="1" smtClean="0"/>
              <a:t>Rawl</a:t>
            </a:r>
            <a:endParaRPr lang="en-US" dirty="0"/>
          </a:p>
        </p:txBody>
      </p:sp>
    </p:spTree>
    <p:extLst>
      <p:ext uri="{BB962C8B-B14F-4D97-AF65-F5344CB8AC3E}">
        <p14:creationId xmlns="" xmlns:p14="http://schemas.microsoft.com/office/powerpoint/2010/main" val="201527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a:bodyPr>
          <a:lstStyle/>
          <a:p>
            <a:pPr marL="68580" indent="0">
              <a:buNone/>
            </a:pPr>
            <a:r>
              <a:rPr lang="en-US" sz="3200" dirty="0"/>
              <a:t>We are working hard to ensure that </a:t>
            </a:r>
            <a:r>
              <a:rPr lang="en-US" sz="3200" dirty="0" smtClean="0"/>
              <a:t>your child’s </a:t>
            </a:r>
            <a:r>
              <a:rPr lang="en-US" sz="3200" dirty="0"/>
              <a:t>development is on target for success, and we thank you for your efforts at home. Together, </a:t>
            </a:r>
            <a:r>
              <a:rPr lang="en-US" sz="3200" dirty="0" smtClean="0"/>
              <a:t>we will </a:t>
            </a:r>
            <a:r>
              <a:rPr lang="en-US" sz="3200" dirty="0"/>
              <a:t>help </a:t>
            </a:r>
            <a:r>
              <a:rPr lang="en-US" sz="3200" dirty="0" smtClean="0"/>
              <a:t>your child </a:t>
            </a:r>
            <a:r>
              <a:rPr lang="en-US" sz="3200" dirty="0"/>
              <a:t>become a successful reader.</a:t>
            </a:r>
          </a:p>
        </p:txBody>
      </p:sp>
      <p:sp>
        <p:nvSpPr>
          <p:cNvPr id="4" name="TextBox 3"/>
          <p:cNvSpPr txBox="1"/>
          <p:nvPr/>
        </p:nvSpPr>
        <p:spPr>
          <a:xfrm>
            <a:off x="8001000" y="5715000"/>
            <a:ext cx="631776" cy="369332"/>
          </a:xfrm>
          <a:prstGeom prst="rect">
            <a:avLst/>
          </a:prstGeom>
          <a:noFill/>
        </p:spPr>
        <p:txBody>
          <a:bodyPr wrap="none" rtlCol="0">
            <a:spAutoFit/>
          </a:bodyPr>
          <a:lstStyle/>
          <a:p>
            <a:r>
              <a:rPr lang="en-US" dirty="0" err="1" smtClean="0"/>
              <a:t>Rawl</a:t>
            </a:r>
            <a:endParaRPr lang="en-US" dirty="0"/>
          </a:p>
        </p:txBody>
      </p:sp>
    </p:spTree>
    <p:extLst>
      <p:ext uri="{BB962C8B-B14F-4D97-AF65-F5344CB8AC3E}">
        <p14:creationId xmlns="" xmlns:p14="http://schemas.microsoft.com/office/powerpoint/2010/main" val="250319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52601"/>
            <a:ext cx="7772400" cy="3243262"/>
          </a:xfrm>
        </p:spPr>
        <p:txBody>
          <a:bodyPr/>
          <a:lstStyle/>
          <a:p>
            <a:pPr algn="ctr"/>
            <a:r>
              <a:rPr lang="en-US" dirty="0" smtClean="0"/>
              <a:t>Math/Science </a:t>
            </a:r>
            <a:r>
              <a:rPr lang="en-US" dirty="0" smtClean="0"/>
              <a:t>Questions???</a:t>
            </a:r>
            <a:endParaRPr lang="en-US" dirty="0"/>
          </a:p>
        </p:txBody>
      </p:sp>
      <p:sp>
        <p:nvSpPr>
          <p:cNvPr id="3" name="TextBox 2"/>
          <p:cNvSpPr txBox="1"/>
          <p:nvPr/>
        </p:nvSpPr>
        <p:spPr>
          <a:xfrm>
            <a:off x="7848600" y="4724400"/>
            <a:ext cx="1106393" cy="369332"/>
          </a:xfrm>
          <a:prstGeom prst="rect">
            <a:avLst/>
          </a:prstGeom>
          <a:noFill/>
        </p:spPr>
        <p:txBody>
          <a:bodyPr wrap="none" rtlCol="0">
            <a:spAutoFit/>
          </a:bodyPr>
          <a:lstStyle/>
          <a:p>
            <a:r>
              <a:rPr lang="en-US" dirty="0" smtClean="0"/>
              <a:t>Conner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normAutofit fontScale="90000"/>
          </a:bodyPr>
          <a:lstStyle/>
          <a:p>
            <a:pPr algn="ctr"/>
            <a:r>
              <a:rPr lang="en-US" dirty="0"/>
              <a:t>Understanding Read 3D </a:t>
            </a:r>
            <a:r>
              <a:rPr lang="en-US" dirty="0" smtClean="0"/>
              <a:t>Reports:</a:t>
            </a:r>
            <a:endParaRPr lang="en-US" dirty="0"/>
          </a:p>
        </p:txBody>
      </p:sp>
      <p:sp>
        <p:nvSpPr>
          <p:cNvPr id="3" name="Content Placeholder 2"/>
          <p:cNvSpPr>
            <a:spLocks noGrp="1"/>
          </p:cNvSpPr>
          <p:nvPr>
            <p:ph idx="1"/>
          </p:nvPr>
        </p:nvSpPr>
        <p:spPr>
          <a:xfrm>
            <a:off x="457200" y="1066800"/>
            <a:ext cx="8382000" cy="5029200"/>
          </a:xfrm>
        </p:spPr>
        <p:txBody>
          <a:bodyPr>
            <a:normAutofit/>
          </a:bodyPr>
          <a:lstStyle/>
          <a:p>
            <a:r>
              <a:rPr lang="en-US" dirty="0" smtClean="0"/>
              <a:t>The Text Reading Comprehension Score (TRC) is derived from 3 scores:</a:t>
            </a:r>
          </a:p>
          <a:p>
            <a:pPr lvl="1"/>
            <a:r>
              <a:rPr lang="en-US" b="1" u="sng" dirty="0" smtClean="0"/>
              <a:t>Accuracy/Fluency</a:t>
            </a:r>
            <a:r>
              <a:rPr lang="en-US" dirty="0" smtClean="0"/>
              <a:t>:  Fluency is the rate at which a student reads minus their errors.  Accuracy is decoding unfamiliar words and self-correcting misread words. </a:t>
            </a:r>
            <a:r>
              <a:rPr lang="en-US" dirty="0"/>
              <a:t> </a:t>
            </a:r>
            <a:endParaRPr lang="en-US" dirty="0" smtClean="0"/>
          </a:p>
          <a:p>
            <a:pPr lvl="1"/>
            <a:r>
              <a:rPr lang="en-US" b="1" u="sng" dirty="0" smtClean="0"/>
              <a:t>Oral Comprehension:  </a:t>
            </a:r>
            <a:r>
              <a:rPr lang="en-US" dirty="0" smtClean="0"/>
              <a:t>Responding orally to </a:t>
            </a:r>
            <a:r>
              <a:rPr lang="en-US" dirty="0" smtClean="0"/>
              <a:t>5 questions </a:t>
            </a:r>
            <a:r>
              <a:rPr lang="en-US" dirty="0" smtClean="0"/>
              <a:t>about the text.</a:t>
            </a:r>
          </a:p>
          <a:p>
            <a:pPr lvl="1"/>
            <a:r>
              <a:rPr lang="en-US" b="1" u="sng" dirty="0" smtClean="0"/>
              <a:t>Written Comprehension:  </a:t>
            </a:r>
            <a:r>
              <a:rPr lang="en-US" dirty="0" smtClean="0"/>
              <a:t>Responding in writing to </a:t>
            </a:r>
            <a:r>
              <a:rPr lang="en-US" dirty="0" smtClean="0"/>
              <a:t>2 questions </a:t>
            </a:r>
            <a:r>
              <a:rPr lang="en-US" dirty="0" smtClean="0"/>
              <a:t>about the text.  Teachers score the two written comprehension questions separately but to use the score of the lowest question as the student's written comprehension score. If your student is not proficient in written comprehension, the teacher is prompted to move the student down a level before continuing the assessment. </a:t>
            </a:r>
          </a:p>
          <a:p>
            <a:r>
              <a:rPr lang="en-US" sz="2400" dirty="0" smtClean="0"/>
              <a:t>TRC Cut Points for Proficiency</a:t>
            </a:r>
          </a:p>
          <a:p>
            <a:pPr lvl="1"/>
            <a:r>
              <a:rPr lang="en-US" sz="2000" dirty="0" smtClean="0"/>
              <a:t>Beginning of Year – M</a:t>
            </a:r>
          </a:p>
          <a:p>
            <a:pPr lvl="1"/>
            <a:r>
              <a:rPr lang="en-US" sz="2000" dirty="0" smtClean="0"/>
              <a:t>Middle of Year – O</a:t>
            </a:r>
          </a:p>
          <a:p>
            <a:pPr lvl="1"/>
            <a:r>
              <a:rPr lang="en-US" sz="2000" dirty="0" smtClean="0"/>
              <a:t>End of Year – P</a:t>
            </a:r>
          </a:p>
          <a:p>
            <a:r>
              <a:rPr lang="en-US" sz="2400" dirty="0" smtClean="0">
                <a:hlinkClick r:id="rId2"/>
              </a:rPr>
              <a:t>Read 3 D Chart</a:t>
            </a:r>
            <a:endParaRPr lang="en-US" sz="2400" dirty="0" smtClean="0"/>
          </a:p>
          <a:p>
            <a:endParaRPr lang="en-US" sz="2400" dirty="0" smtClean="0"/>
          </a:p>
          <a:p>
            <a:endParaRPr lang="en-US" dirty="0"/>
          </a:p>
        </p:txBody>
      </p:sp>
      <p:sp>
        <p:nvSpPr>
          <p:cNvPr id="4" name="TextBox 3"/>
          <p:cNvSpPr txBox="1"/>
          <p:nvPr/>
        </p:nvSpPr>
        <p:spPr>
          <a:xfrm>
            <a:off x="7696200" y="5562600"/>
            <a:ext cx="1163460" cy="369332"/>
          </a:xfrm>
          <a:prstGeom prst="rect">
            <a:avLst/>
          </a:prstGeom>
          <a:noFill/>
        </p:spPr>
        <p:txBody>
          <a:bodyPr wrap="none" rtlCol="0">
            <a:spAutoFit/>
          </a:bodyPr>
          <a:lstStyle/>
          <a:p>
            <a:r>
              <a:rPr lang="en-US" dirty="0" smtClean="0"/>
              <a:t>S. Williams</a:t>
            </a:r>
            <a:endParaRPr lang="en-US" dirty="0"/>
          </a:p>
        </p:txBody>
      </p:sp>
      <p:sp>
        <p:nvSpPr>
          <p:cNvPr id="5" name="TextBox 4"/>
          <p:cNvSpPr txBox="1"/>
          <p:nvPr/>
        </p:nvSpPr>
        <p:spPr>
          <a:xfrm>
            <a:off x="1371600" y="6096000"/>
            <a:ext cx="1971565" cy="369332"/>
          </a:xfrm>
          <a:prstGeom prst="rect">
            <a:avLst/>
          </a:prstGeom>
          <a:noFill/>
        </p:spPr>
        <p:txBody>
          <a:bodyPr wrap="none" rtlCol="0">
            <a:spAutoFit/>
          </a:bodyPr>
          <a:lstStyle/>
          <a:p>
            <a:r>
              <a:rPr lang="en-US" dirty="0" smtClean="0"/>
              <a:t>Click to view chart</a:t>
            </a:r>
            <a:endParaRPr lang="en-US" dirty="0"/>
          </a:p>
        </p:txBody>
      </p:sp>
      <p:cxnSp>
        <p:nvCxnSpPr>
          <p:cNvPr id="7" name="Straight Arrow Connector 6"/>
          <p:cNvCxnSpPr/>
          <p:nvPr/>
        </p:nvCxnSpPr>
        <p:spPr>
          <a:xfrm flipV="1">
            <a:off x="1295400" y="57912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36775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52400"/>
          </a:xfrm>
        </p:spPr>
        <p:txBody>
          <a:bodyPr>
            <a:normAutofit fontScale="90000"/>
          </a:bodyPr>
          <a:lstStyle/>
          <a:p>
            <a:r>
              <a:rPr lang="en-US" dirty="0"/>
              <a:t>What can you do to help your child</a:t>
            </a:r>
            <a:r>
              <a:rPr lang="en-US" dirty="0" smtClean="0"/>
              <a:t>?:</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381000" y="914400"/>
            <a:ext cx="8458200" cy="5334000"/>
          </a:xfrm>
        </p:spPr>
        <p:txBody>
          <a:bodyPr>
            <a:normAutofit/>
          </a:bodyPr>
          <a:lstStyle/>
          <a:p>
            <a:r>
              <a:rPr lang="en-US" dirty="0" smtClean="0"/>
              <a:t>Read together everyday </a:t>
            </a:r>
            <a:r>
              <a:rPr lang="en-US" dirty="0"/>
              <a:t>at home</a:t>
            </a:r>
            <a:r>
              <a:rPr lang="en-US" dirty="0" smtClean="0"/>
              <a:t>.</a:t>
            </a:r>
          </a:p>
          <a:p>
            <a:r>
              <a:rPr lang="en-US" dirty="0" smtClean="0"/>
              <a:t>On the back of your child’s TRC sheet are some activities we </a:t>
            </a:r>
            <a:r>
              <a:rPr lang="en-US" dirty="0"/>
              <a:t>recommend </a:t>
            </a:r>
            <a:r>
              <a:rPr lang="en-US" dirty="0" smtClean="0"/>
              <a:t>that can </a:t>
            </a:r>
            <a:r>
              <a:rPr lang="en-US" dirty="0"/>
              <a:t>be done just about anywhere</a:t>
            </a:r>
            <a:r>
              <a:rPr lang="en-US" dirty="0" smtClean="0"/>
              <a:t>. For example:</a:t>
            </a:r>
          </a:p>
          <a:p>
            <a:pPr marL="68580" indent="0">
              <a:buNone/>
            </a:pPr>
            <a:r>
              <a:rPr lang="en-US" b="1" u="sng" dirty="0"/>
              <a:t>Question Modeling</a:t>
            </a:r>
          </a:p>
          <a:p>
            <a:pPr marL="68580" indent="0">
              <a:buNone/>
            </a:pPr>
            <a:r>
              <a:rPr lang="en-US" dirty="0" smtClean="0"/>
              <a:t>When </a:t>
            </a:r>
            <a:r>
              <a:rPr lang="en-US" dirty="0"/>
              <a:t>reading with your child, encourage him or her to ask questions by asking your </a:t>
            </a:r>
            <a:r>
              <a:rPr lang="en-US" dirty="0" smtClean="0"/>
              <a:t>own questions </a:t>
            </a:r>
            <a:r>
              <a:rPr lang="en-US" dirty="0"/>
              <a:t>about the book </a:t>
            </a:r>
            <a:r>
              <a:rPr lang="en-US" dirty="0" smtClean="0"/>
              <a:t>aloud: </a:t>
            </a:r>
            <a:r>
              <a:rPr lang="en-US" dirty="0"/>
              <a:t>"I wonder, why </a:t>
            </a:r>
            <a:r>
              <a:rPr lang="en-US" dirty="0" smtClean="0"/>
              <a:t>______? Why </a:t>
            </a:r>
            <a:r>
              <a:rPr lang="en-US" dirty="0"/>
              <a:t>did ____________ do that? What is going to happen next? </a:t>
            </a:r>
          </a:p>
          <a:p>
            <a:pPr marL="68580" indent="0">
              <a:buNone/>
            </a:pPr>
            <a:r>
              <a:rPr lang="en-US" b="1" u="sng" dirty="0" smtClean="0"/>
              <a:t>Title Talk</a:t>
            </a:r>
          </a:p>
          <a:p>
            <a:pPr marL="68580" indent="0">
              <a:buNone/>
            </a:pPr>
            <a:r>
              <a:rPr lang="en-US" dirty="0" smtClean="0"/>
              <a:t>Ask </a:t>
            </a:r>
            <a:r>
              <a:rPr lang="en-US" dirty="0"/>
              <a:t>your child to read the title of a story and to think about it. Is it a good title for </a:t>
            </a:r>
            <a:r>
              <a:rPr lang="en-US" dirty="0" smtClean="0"/>
              <a:t>this story? Why?</a:t>
            </a:r>
          </a:p>
          <a:p>
            <a:pPr marL="68580" indent="0">
              <a:buNone/>
            </a:pPr>
            <a:r>
              <a:rPr lang="en-US" b="1" u="sng" dirty="0"/>
              <a:t>Break the Story Down</a:t>
            </a:r>
          </a:p>
          <a:p>
            <a:pPr marL="68580" indent="0">
              <a:buNone/>
            </a:pPr>
            <a:r>
              <a:rPr lang="en-US" dirty="0"/>
              <a:t>Ask your child to describe the beginning, middle, and end of a story.</a:t>
            </a:r>
          </a:p>
        </p:txBody>
      </p:sp>
      <p:sp>
        <p:nvSpPr>
          <p:cNvPr id="4" name="TextBox 3"/>
          <p:cNvSpPr txBox="1"/>
          <p:nvPr/>
        </p:nvSpPr>
        <p:spPr>
          <a:xfrm>
            <a:off x="7620000" y="5638800"/>
            <a:ext cx="1101584" cy="369332"/>
          </a:xfrm>
          <a:prstGeom prst="rect">
            <a:avLst/>
          </a:prstGeom>
          <a:noFill/>
        </p:spPr>
        <p:txBody>
          <a:bodyPr wrap="none" rtlCol="0">
            <a:spAutoFit/>
          </a:bodyPr>
          <a:lstStyle/>
          <a:p>
            <a:r>
              <a:rPr lang="en-US" dirty="0" smtClean="0"/>
              <a:t>COOPER</a:t>
            </a:r>
            <a:endParaRPr lang="en-US" dirty="0"/>
          </a:p>
        </p:txBody>
      </p:sp>
    </p:spTree>
    <p:extLst>
      <p:ext uri="{BB962C8B-B14F-4D97-AF65-F5344CB8AC3E}">
        <p14:creationId xmlns="" xmlns:p14="http://schemas.microsoft.com/office/powerpoint/2010/main" val="496234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 To Achieve</a:t>
            </a:r>
            <a:endParaRPr lang="en-US" dirty="0"/>
          </a:p>
        </p:txBody>
      </p:sp>
      <p:sp>
        <p:nvSpPr>
          <p:cNvPr id="3" name="Content Placeholder 2"/>
          <p:cNvSpPr>
            <a:spLocks noGrp="1"/>
          </p:cNvSpPr>
          <p:nvPr>
            <p:ph idx="1"/>
          </p:nvPr>
        </p:nvSpPr>
        <p:spPr>
          <a:xfrm>
            <a:off x="685800" y="1371600"/>
            <a:ext cx="7772400" cy="4495800"/>
          </a:xfrm>
        </p:spPr>
        <p:txBody>
          <a:bodyPr/>
          <a:lstStyle/>
          <a:p>
            <a:r>
              <a:rPr lang="en-US" dirty="0" smtClean="0">
                <a:hlinkClick r:id="rId2"/>
              </a:rPr>
              <a:t>RTA Live Binder</a:t>
            </a:r>
            <a:endParaRPr lang="en-US" dirty="0" smtClean="0"/>
          </a:p>
          <a:p>
            <a:r>
              <a:rPr lang="en-US" dirty="0" smtClean="0"/>
              <a:t>RTA  includes 12 reading standards. Students must demonstrate understanding on at least 3 passages per standard to show proficiency. </a:t>
            </a:r>
          </a:p>
          <a:p>
            <a:r>
              <a:rPr lang="en-US" dirty="0" smtClean="0"/>
              <a:t>This is one pathway for students to show proficiency for reading in 3</a:t>
            </a:r>
            <a:r>
              <a:rPr lang="en-US" baseline="30000" dirty="0" smtClean="0"/>
              <a:t>rd</a:t>
            </a:r>
            <a:r>
              <a:rPr lang="en-US" dirty="0" smtClean="0"/>
              <a:t> grade.</a:t>
            </a:r>
          </a:p>
          <a:p>
            <a:r>
              <a:rPr lang="en-US" dirty="0" smtClean="0"/>
              <a:t>Other pathways include:</a:t>
            </a:r>
          </a:p>
          <a:p>
            <a:pPr lvl="1"/>
            <a:r>
              <a:rPr lang="en-US" sz="2000" dirty="0" smtClean="0"/>
              <a:t>Passing the Beginning of Year ELA Test</a:t>
            </a:r>
          </a:p>
          <a:p>
            <a:pPr lvl="1"/>
            <a:r>
              <a:rPr lang="en-US" sz="2000" dirty="0" smtClean="0"/>
              <a:t>Passing the End of Year ELA Test</a:t>
            </a:r>
          </a:p>
          <a:p>
            <a:pPr lvl="1"/>
            <a:r>
              <a:rPr lang="en-US" sz="2000" dirty="0" smtClean="0"/>
              <a:t>Level P or higher on Read 3D</a:t>
            </a:r>
          </a:p>
          <a:p>
            <a:pPr lvl="1"/>
            <a:r>
              <a:rPr lang="en-US" sz="2000" dirty="0" smtClean="0"/>
              <a:t>Reading </a:t>
            </a:r>
            <a:r>
              <a:rPr lang="en-US" sz="2000" dirty="0" err="1" smtClean="0"/>
              <a:t>Lexile</a:t>
            </a:r>
            <a:r>
              <a:rPr lang="en-US" sz="2000" dirty="0" smtClean="0"/>
              <a:t> 725+</a:t>
            </a:r>
          </a:p>
          <a:p>
            <a:endParaRPr lang="en-US" dirty="0"/>
          </a:p>
        </p:txBody>
      </p:sp>
      <p:sp>
        <p:nvSpPr>
          <p:cNvPr id="4" name="TextBox 3"/>
          <p:cNvSpPr txBox="1"/>
          <p:nvPr/>
        </p:nvSpPr>
        <p:spPr>
          <a:xfrm>
            <a:off x="7620000" y="5638800"/>
            <a:ext cx="1101584" cy="369332"/>
          </a:xfrm>
          <a:prstGeom prst="rect">
            <a:avLst/>
          </a:prstGeom>
          <a:noFill/>
        </p:spPr>
        <p:txBody>
          <a:bodyPr wrap="none" rtlCol="0">
            <a:spAutoFit/>
          </a:bodyPr>
          <a:lstStyle/>
          <a:p>
            <a:r>
              <a:rPr lang="en-US" dirty="0" smtClean="0"/>
              <a:t>COOPER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143000"/>
          </a:xfrm>
        </p:spPr>
        <p:txBody>
          <a:bodyPr>
            <a:normAutofit/>
          </a:bodyPr>
          <a:lstStyle/>
          <a:p>
            <a:pPr algn="ctr"/>
            <a:r>
              <a:rPr lang="en-US" dirty="0"/>
              <a:t>Accelerated </a:t>
            </a:r>
            <a:r>
              <a:rPr lang="en-US" dirty="0" smtClean="0"/>
              <a:t>Reading:</a:t>
            </a:r>
            <a:endParaRPr lang="en-US" dirty="0"/>
          </a:p>
        </p:txBody>
      </p:sp>
      <p:sp>
        <p:nvSpPr>
          <p:cNvPr id="3" name="Content Placeholder 2"/>
          <p:cNvSpPr>
            <a:spLocks noGrp="1"/>
          </p:cNvSpPr>
          <p:nvPr>
            <p:ph idx="1"/>
          </p:nvPr>
        </p:nvSpPr>
        <p:spPr>
          <a:xfrm>
            <a:off x="457200" y="1295400"/>
            <a:ext cx="8458200" cy="4648200"/>
          </a:xfrm>
        </p:spPr>
        <p:txBody>
          <a:bodyPr>
            <a:normAutofit/>
          </a:bodyPr>
          <a:lstStyle/>
          <a:p>
            <a:r>
              <a:rPr lang="en-US" sz="2800" dirty="0" smtClean="0"/>
              <a:t>Each nine weeks your child will have a goal set based </a:t>
            </a:r>
            <a:br>
              <a:rPr lang="en-US" sz="2800" dirty="0" smtClean="0"/>
            </a:br>
            <a:r>
              <a:rPr lang="en-US" sz="2800" dirty="0" smtClean="0"/>
              <a:t>on data gathered from STAR tests and individual </a:t>
            </a:r>
            <a:br>
              <a:rPr lang="en-US" sz="2800" dirty="0" smtClean="0"/>
            </a:br>
            <a:r>
              <a:rPr lang="en-US" sz="2800" dirty="0" smtClean="0"/>
              <a:t>progress. </a:t>
            </a:r>
          </a:p>
          <a:p>
            <a:r>
              <a:rPr lang="en-US" sz="2800" dirty="0" smtClean="0"/>
              <a:t>Students will be given a book level range. (Ex. 2.6-3.7)</a:t>
            </a:r>
          </a:p>
          <a:p>
            <a:r>
              <a:rPr lang="en-US" sz="2800" dirty="0" smtClean="0"/>
              <a:t>There will be a specific weekly goal for students to </a:t>
            </a:r>
            <a:br>
              <a:rPr lang="en-US" sz="2800" dirty="0" smtClean="0"/>
            </a:br>
            <a:r>
              <a:rPr lang="en-US" sz="2800" dirty="0" smtClean="0"/>
              <a:t>meet. </a:t>
            </a:r>
          </a:p>
          <a:p>
            <a:r>
              <a:rPr lang="en-US" sz="2800" dirty="0" smtClean="0"/>
              <a:t>At the end of the nine weeks, students will be rewarded </a:t>
            </a:r>
            <a:br>
              <a:rPr lang="en-US" sz="2800" dirty="0" smtClean="0"/>
            </a:br>
            <a:r>
              <a:rPr lang="en-US" sz="2800" dirty="0" smtClean="0"/>
              <a:t>if they meet the goal with 80% test accuracy. </a:t>
            </a:r>
          </a:p>
          <a:p>
            <a:pPr>
              <a:buNone/>
            </a:pPr>
            <a:endParaRPr lang="en-US" dirty="0"/>
          </a:p>
        </p:txBody>
      </p:sp>
      <p:sp>
        <p:nvSpPr>
          <p:cNvPr id="4" name="TextBox 3"/>
          <p:cNvSpPr txBox="1"/>
          <p:nvPr/>
        </p:nvSpPr>
        <p:spPr>
          <a:xfrm>
            <a:off x="7696200" y="5638800"/>
            <a:ext cx="1077539" cy="369332"/>
          </a:xfrm>
          <a:prstGeom prst="rect">
            <a:avLst/>
          </a:prstGeom>
          <a:noFill/>
        </p:spPr>
        <p:txBody>
          <a:bodyPr wrap="none" rtlCol="0">
            <a:spAutoFit/>
          </a:bodyPr>
          <a:lstStyle/>
          <a:p>
            <a:r>
              <a:rPr lang="en-US" dirty="0" smtClean="0"/>
              <a:t>Lancaster</a:t>
            </a:r>
            <a:endParaRPr lang="en-US" dirty="0"/>
          </a:p>
        </p:txBody>
      </p:sp>
    </p:spTree>
    <p:extLst>
      <p:ext uri="{BB962C8B-B14F-4D97-AF65-F5344CB8AC3E}">
        <p14:creationId xmlns="" xmlns:p14="http://schemas.microsoft.com/office/powerpoint/2010/main" val="1073770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pPr algn="ctr"/>
            <a:r>
              <a:rPr lang="en-US" dirty="0" smtClean="0"/>
              <a:t>AR Notes from Media:</a:t>
            </a:r>
            <a:endParaRPr lang="en-US" dirty="0"/>
          </a:p>
        </p:txBody>
      </p:sp>
      <p:sp>
        <p:nvSpPr>
          <p:cNvPr id="3" name="Content Placeholder 2"/>
          <p:cNvSpPr>
            <a:spLocks noGrp="1"/>
          </p:cNvSpPr>
          <p:nvPr>
            <p:ph idx="1"/>
          </p:nvPr>
        </p:nvSpPr>
        <p:spPr>
          <a:xfrm>
            <a:off x="685800" y="1066800"/>
            <a:ext cx="7772400" cy="4953000"/>
          </a:xfrm>
        </p:spPr>
        <p:txBody>
          <a:bodyPr>
            <a:normAutofit fontScale="92500" lnSpcReduction="20000"/>
          </a:bodyPr>
          <a:lstStyle/>
          <a:p>
            <a:r>
              <a:rPr lang="en-US" sz="2800" dirty="0" smtClean="0"/>
              <a:t>Students should be assigned goals based on 30 minutes of reading and their ZPD range on the STAR test.</a:t>
            </a:r>
          </a:p>
          <a:p>
            <a:r>
              <a:rPr lang="en-US" sz="2800" dirty="0" smtClean="0"/>
              <a:t>Students should read a combination of Fiction and Non-Fiction.  3rd grade has required 6 NF books per nine weeks.  A better balance of reading between fiction and non-fiction correlates to higher reading scores on EOGs :)</a:t>
            </a:r>
          </a:p>
          <a:p>
            <a:r>
              <a:rPr lang="en-US" sz="2800" dirty="0" smtClean="0"/>
              <a:t>Once students have met their goals, they are not required to take AR tests on their free choices.</a:t>
            </a:r>
          </a:p>
          <a:p>
            <a:r>
              <a:rPr lang="en-US" sz="2800" dirty="0" smtClean="0"/>
              <a:t>They should not test on any book outside of their ZPD range unless they are trying out for Battle of the Books. </a:t>
            </a:r>
            <a:br>
              <a:rPr lang="en-US" sz="2800" dirty="0" smtClean="0"/>
            </a:br>
            <a:endParaRPr lang="en-US" sz="2800" dirty="0" smtClean="0"/>
          </a:p>
        </p:txBody>
      </p:sp>
      <p:sp>
        <p:nvSpPr>
          <p:cNvPr id="4" name="TextBox 3"/>
          <p:cNvSpPr txBox="1"/>
          <p:nvPr/>
        </p:nvSpPr>
        <p:spPr>
          <a:xfrm>
            <a:off x="7696200" y="5638800"/>
            <a:ext cx="1077539" cy="369332"/>
          </a:xfrm>
          <a:prstGeom prst="rect">
            <a:avLst/>
          </a:prstGeom>
          <a:noFill/>
        </p:spPr>
        <p:txBody>
          <a:bodyPr wrap="none" rtlCol="0">
            <a:spAutoFit/>
          </a:bodyPr>
          <a:lstStyle/>
          <a:p>
            <a:r>
              <a:rPr lang="en-US" dirty="0" smtClean="0"/>
              <a:t>Lancaster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Helpful </a:t>
            </a:r>
            <a:r>
              <a:rPr lang="en-US" dirty="0" smtClean="0"/>
              <a:t>ELA documents</a:t>
            </a:r>
            <a:r>
              <a:rPr lang="en-US" dirty="0" smtClean="0"/>
              <a:t>:</a:t>
            </a:r>
            <a:endParaRPr lang="en-US" dirty="0"/>
          </a:p>
        </p:txBody>
      </p:sp>
      <p:sp>
        <p:nvSpPr>
          <p:cNvPr id="3" name="Content Placeholder 2"/>
          <p:cNvSpPr>
            <a:spLocks noGrp="1"/>
          </p:cNvSpPr>
          <p:nvPr>
            <p:ph idx="1"/>
          </p:nvPr>
        </p:nvSpPr>
        <p:spPr>
          <a:xfrm>
            <a:off x="304800" y="2133600"/>
            <a:ext cx="3505200" cy="533399"/>
          </a:xfrm>
        </p:spPr>
        <p:txBody>
          <a:bodyPr/>
          <a:lstStyle/>
          <a:p>
            <a:r>
              <a:rPr lang="en-US" dirty="0" smtClean="0">
                <a:hlinkClick r:id="rId2" action="ppaction://hlinkfile"/>
              </a:rPr>
              <a:t>TRC Questions Stems</a:t>
            </a:r>
            <a:endParaRPr lang="en-US" dirty="0">
              <a:hlinkClick r:id="rId3" action="ppaction://hlinkfile"/>
            </a:endParaRPr>
          </a:p>
        </p:txBody>
      </p:sp>
      <p:sp>
        <p:nvSpPr>
          <p:cNvPr id="4" name="TextBox 3"/>
          <p:cNvSpPr txBox="1"/>
          <p:nvPr/>
        </p:nvSpPr>
        <p:spPr>
          <a:xfrm>
            <a:off x="762000" y="3124200"/>
            <a:ext cx="4267200" cy="369332"/>
          </a:xfrm>
          <a:prstGeom prst="rect">
            <a:avLst/>
          </a:prstGeom>
          <a:noFill/>
        </p:spPr>
        <p:txBody>
          <a:bodyPr wrap="square" rtlCol="0">
            <a:spAutoFit/>
          </a:bodyPr>
          <a:lstStyle/>
          <a:p>
            <a:r>
              <a:rPr lang="en-US" dirty="0" smtClean="0">
                <a:hlinkClick r:id="rId4" action="ppaction://hlinkfile"/>
              </a:rPr>
              <a:t>Higher Level Thinking Questions</a:t>
            </a:r>
            <a:endParaRPr lang="en-US" dirty="0"/>
          </a:p>
        </p:txBody>
      </p:sp>
      <p:sp>
        <p:nvSpPr>
          <p:cNvPr id="5" name="TextBox 4">
            <a:hlinkClick r:id="rId5" action="ppaction://hlinkfile"/>
          </p:cNvPr>
          <p:cNvSpPr txBox="1"/>
          <p:nvPr/>
        </p:nvSpPr>
        <p:spPr>
          <a:xfrm>
            <a:off x="1371600" y="3962400"/>
            <a:ext cx="6781800" cy="369332"/>
          </a:xfrm>
          <a:prstGeom prst="rect">
            <a:avLst/>
          </a:prstGeom>
          <a:noFill/>
        </p:spPr>
        <p:txBody>
          <a:bodyPr wrap="square" rtlCol="0">
            <a:spAutoFit/>
          </a:bodyPr>
          <a:lstStyle/>
          <a:p>
            <a:pPr>
              <a:buFont typeface="Wingdings" pitchFamily="2" charset="2"/>
              <a:buChar char="Ø"/>
            </a:pPr>
            <a:r>
              <a:rPr lang="en-US" dirty="0" smtClean="0">
                <a:hlinkClick r:id="rId6" action="ppaction://hlinkfile"/>
              </a:rPr>
              <a:t>Read 3D Comprehension Bookmarks</a:t>
            </a:r>
            <a:endParaRPr lang="en-US" dirty="0"/>
          </a:p>
        </p:txBody>
      </p:sp>
      <p:sp>
        <p:nvSpPr>
          <p:cNvPr id="7" name="TextBox 6"/>
          <p:cNvSpPr txBox="1"/>
          <p:nvPr/>
        </p:nvSpPr>
        <p:spPr>
          <a:xfrm>
            <a:off x="0" y="6019800"/>
            <a:ext cx="7239000" cy="369332"/>
          </a:xfrm>
          <a:prstGeom prst="rect">
            <a:avLst/>
          </a:prstGeom>
          <a:noFill/>
        </p:spPr>
        <p:txBody>
          <a:bodyPr wrap="square" rtlCol="0">
            <a:spAutoFit/>
          </a:bodyPr>
          <a:lstStyle/>
          <a:p>
            <a:r>
              <a:rPr lang="en-US" dirty="0" smtClean="0">
                <a:solidFill>
                  <a:schemeClr val="bg1"/>
                </a:solidFill>
              </a:rPr>
              <a:t>*If you click on each, it will take you to the document.</a:t>
            </a:r>
            <a:endParaRPr lang="en-US" dirty="0">
              <a:solidFill>
                <a:schemeClr val="bg1"/>
              </a:solidFill>
            </a:endParaRPr>
          </a:p>
        </p:txBody>
      </p:sp>
      <p:sp>
        <p:nvSpPr>
          <p:cNvPr id="8" name="TextBox 7"/>
          <p:cNvSpPr txBox="1"/>
          <p:nvPr/>
        </p:nvSpPr>
        <p:spPr>
          <a:xfrm>
            <a:off x="7848600" y="5486400"/>
            <a:ext cx="763351" cy="369332"/>
          </a:xfrm>
          <a:prstGeom prst="rect">
            <a:avLst/>
          </a:prstGeom>
          <a:noFill/>
        </p:spPr>
        <p:txBody>
          <a:bodyPr wrap="none" rtlCol="0">
            <a:spAutoFit/>
          </a:bodyPr>
          <a:lstStyle/>
          <a:p>
            <a:r>
              <a:rPr lang="en-US" dirty="0" smtClean="0"/>
              <a:t>Grady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635</TotalTime>
  <Words>1900</Words>
  <Application>Microsoft Office PowerPoint</Application>
  <PresentationFormat>On-screen Show (4:3)</PresentationFormat>
  <Paragraphs>256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Urban Pop</vt:lpstr>
      <vt:lpstr> Third Grade Reading curriculum night </vt:lpstr>
      <vt:lpstr>Introduction:</vt:lpstr>
      <vt:lpstr>Introduction:</vt:lpstr>
      <vt:lpstr>Understanding Read 3D Reports:</vt:lpstr>
      <vt:lpstr>What can you do to help your child?:  </vt:lpstr>
      <vt:lpstr>Read To Achieve</vt:lpstr>
      <vt:lpstr>Accelerated Reading:</vt:lpstr>
      <vt:lpstr>AR Notes from Media:</vt:lpstr>
      <vt:lpstr>Helpful ELA documents:</vt:lpstr>
      <vt:lpstr>Writing portfolios</vt:lpstr>
      <vt:lpstr>1st Nine weeks standards :</vt:lpstr>
      <vt:lpstr>2nd nine weeks standards:</vt:lpstr>
      <vt:lpstr>3rd nine weeks standards:</vt:lpstr>
      <vt:lpstr>4th nine weeks standards:</vt:lpstr>
      <vt:lpstr>Study island and istation:</vt:lpstr>
      <vt:lpstr>Helpful ELA Websites:</vt:lpstr>
      <vt:lpstr>ELA Questions???</vt:lpstr>
      <vt:lpstr> Third Grade Math curriculum night </vt:lpstr>
      <vt:lpstr>Introduction:</vt:lpstr>
      <vt:lpstr>Introduction:</vt:lpstr>
      <vt:lpstr>Math Curriculum</vt:lpstr>
      <vt:lpstr>Math Curriculum</vt:lpstr>
      <vt:lpstr>New Math Textbook</vt:lpstr>
      <vt:lpstr>Helpful websites</vt:lpstr>
      <vt:lpstr>Benchmark Testing</vt:lpstr>
      <vt:lpstr>Grading:</vt:lpstr>
      <vt:lpstr>Science objectives</vt:lpstr>
      <vt:lpstr>Slide 28</vt:lpstr>
      <vt:lpstr>Homework:</vt:lpstr>
      <vt:lpstr>Slide 30</vt:lpstr>
      <vt:lpstr>Thank You</vt:lpstr>
      <vt:lpstr>Math/Science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Grade Reading Boot Camp</dc:title>
  <dc:creator>Ashley Paige</dc:creator>
  <cp:lastModifiedBy>townsea</cp:lastModifiedBy>
  <cp:revision>71</cp:revision>
  <dcterms:created xsi:type="dcterms:W3CDTF">2013-10-02T23:28:29Z</dcterms:created>
  <dcterms:modified xsi:type="dcterms:W3CDTF">2016-09-13T20:38:33Z</dcterms:modified>
</cp:coreProperties>
</file>